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7" r:id="rId7"/>
    <p:sldId id="278" r:id="rId8"/>
    <p:sldId id="261" r:id="rId9"/>
    <p:sldId id="262" r:id="rId10"/>
    <p:sldId id="263" r:id="rId11"/>
    <p:sldId id="279" r:id="rId12"/>
    <p:sldId id="265" r:id="rId13"/>
    <p:sldId id="270" r:id="rId14"/>
    <p:sldId id="271" r:id="rId15"/>
    <p:sldId id="272" r:id="rId16"/>
    <p:sldId id="273" r:id="rId17"/>
    <p:sldId id="274" r:id="rId18"/>
    <p:sldId id="266" r:id="rId19"/>
    <p:sldId id="275" r:id="rId20"/>
    <p:sldId id="267" r:id="rId21"/>
    <p:sldId id="268" r:id="rId22"/>
    <p:sldId id="286" r:id="rId23"/>
    <p:sldId id="280" r:id="rId24"/>
    <p:sldId id="281" r:id="rId25"/>
    <p:sldId id="282"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104" d="100"/>
          <a:sy n="104" d="100"/>
        </p:scale>
        <p:origin x="8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AC3408-91E3-4DBC-B419-A4A73FA1CA11}"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10426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C3408-91E3-4DBC-B419-A4A73FA1CA11}"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66030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C3408-91E3-4DBC-B419-A4A73FA1CA11}"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49976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C3408-91E3-4DBC-B419-A4A73FA1CA11}"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191048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AC3408-91E3-4DBC-B419-A4A73FA1CA11}"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60934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AC3408-91E3-4DBC-B419-A4A73FA1CA11}"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39341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AC3408-91E3-4DBC-B419-A4A73FA1CA11}" type="datetimeFigureOut">
              <a:rPr lang="en-US" smtClean="0"/>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317021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C3408-91E3-4DBC-B419-A4A73FA1CA11}" type="datetimeFigureOut">
              <a:rPr lang="en-US" smtClean="0"/>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50587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C3408-91E3-4DBC-B419-A4A73FA1CA11}" type="datetimeFigureOut">
              <a:rPr lang="en-US" smtClean="0"/>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306360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AC3408-91E3-4DBC-B419-A4A73FA1CA11}"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250347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AC3408-91E3-4DBC-B419-A4A73FA1CA11}"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A366-71D1-4293-9C0B-7576D808E36D}" type="slidenum">
              <a:rPr lang="en-US" smtClean="0"/>
              <a:t>‹#›</a:t>
            </a:fld>
            <a:endParaRPr lang="en-US"/>
          </a:p>
        </p:txBody>
      </p:sp>
    </p:spTree>
    <p:extLst>
      <p:ext uri="{BB962C8B-B14F-4D97-AF65-F5344CB8AC3E}">
        <p14:creationId xmlns:p14="http://schemas.microsoft.com/office/powerpoint/2010/main" val="3619577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C3408-91E3-4DBC-B419-A4A73FA1CA11}" type="datetimeFigureOut">
              <a:rPr lang="en-US" smtClean="0"/>
              <a:t>6/3/2020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8A366-71D1-4293-9C0B-7576D808E36D}" type="slidenum">
              <a:rPr lang="en-US" smtClean="0"/>
              <a:t>‹#›</a:t>
            </a:fld>
            <a:endParaRPr lang="en-US"/>
          </a:p>
        </p:txBody>
      </p:sp>
    </p:spTree>
    <p:extLst>
      <p:ext uri="{BB962C8B-B14F-4D97-AF65-F5344CB8AC3E}">
        <p14:creationId xmlns:p14="http://schemas.microsoft.com/office/powerpoint/2010/main" val="252654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vimeo.com/user65837914/review/424800793/01961dcaf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asusim.com/medcart/"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7.wdp"/><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microsoft.com/office/2007/relationships/hdphoto" Target="../media/hdphoto9.wdp"/><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7.png"/><Relationship Id="rId11" Type="http://schemas.microsoft.com/office/2007/relationships/hdphoto" Target="../media/hdphoto9.wdp"/><Relationship Id="rId5" Type="http://schemas.openxmlformats.org/officeDocument/2006/relationships/image" Target="../media/image36.png"/><Relationship Id="rId10" Type="http://schemas.openxmlformats.org/officeDocument/2006/relationships/image" Target="../media/image34.png"/><Relationship Id="rId4" Type="http://schemas.openxmlformats.org/officeDocument/2006/relationships/image" Target="../media/image35.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png"/><Relationship Id="rId7"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6.wdp"/><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5.wdp"/><Relationship Id="rId5" Type="http://schemas.openxmlformats.org/officeDocument/2006/relationships/image" Target="../media/image9.png"/><Relationship Id="rId10" Type="http://schemas.openxmlformats.org/officeDocument/2006/relationships/image" Target="../media/image12.png"/><Relationship Id="rId4" Type="http://schemas.microsoft.com/office/2007/relationships/hdphoto" Target="../media/hdphoto2.wdp"/><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6.wdp"/><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5.wdp"/><Relationship Id="rId5" Type="http://schemas.openxmlformats.org/officeDocument/2006/relationships/image" Target="../media/image9.png"/><Relationship Id="rId10" Type="http://schemas.openxmlformats.org/officeDocument/2006/relationships/image" Target="../media/image12.png"/><Relationship Id="rId4" Type="http://schemas.microsoft.com/office/2007/relationships/hdphoto" Target="../media/hdphoto2.wdp"/><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4415" y="183778"/>
            <a:ext cx="9144000" cy="1655762"/>
          </a:xfrm>
        </p:spPr>
        <p:txBody>
          <a:bodyPr>
            <a:noAutofit/>
          </a:bodyPr>
          <a:lstStyle/>
          <a:p>
            <a:r>
              <a:rPr lang="en-US" sz="7200" dirty="0" smtClean="0"/>
              <a:t>Virtual </a:t>
            </a:r>
            <a:r>
              <a:rPr lang="en-US" sz="7200" smtClean="0"/>
              <a:t>Simulation Experience</a:t>
            </a:r>
          </a:p>
          <a:p>
            <a:endParaRPr lang="en-US" sz="7200" dirty="0"/>
          </a:p>
          <a:p>
            <a:endParaRPr lang="en-US" sz="7200" dirty="0" smtClean="0"/>
          </a:p>
          <a:p>
            <a:r>
              <a:rPr lang="en-US" sz="7200" dirty="0" smtClean="0"/>
              <a:t> </a:t>
            </a:r>
          </a:p>
          <a:p>
            <a:r>
              <a:rPr lang="en-US" sz="7200" b="1" dirty="0" smtClean="0"/>
              <a:t>STUDENT PREP</a:t>
            </a:r>
            <a:endParaRPr lang="en-US" sz="7200" b="1" dirty="0"/>
          </a:p>
        </p:txBody>
      </p:sp>
      <p:pic>
        <p:nvPicPr>
          <p:cNvPr id="2050" name="Picture 2" descr="Teacher Clipart Teaching - English Medium School Clip Art - Png ..."/>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5179" l="10000" r="95114"/>
                    </a14:imgEffect>
                  </a14:imgLayer>
                </a14:imgProps>
              </a:ext>
              <a:ext uri="{28A0092B-C50C-407E-A947-70E740481C1C}">
                <a14:useLocalDpi xmlns:a14="http://schemas.microsoft.com/office/drawing/2010/main" val="0"/>
              </a:ext>
            </a:extLst>
          </a:blip>
          <a:srcRect/>
          <a:stretch>
            <a:fillRect/>
          </a:stretch>
        </p:blipFill>
        <p:spPr bwMode="auto">
          <a:xfrm>
            <a:off x="3430988" y="2502316"/>
            <a:ext cx="4756783" cy="302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0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8416" y="552008"/>
            <a:ext cx="7020383" cy="646331"/>
          </a:xfrm>
          <a:prstGeom prst="rect">
            <a:avLst/>
          </a:prstGeom>
          <a:noFill/>
        </p:spPr>
        <p:txBody>
          <a:bodyPr wrap="none" rtlCol="0">
            <a:spAutoFit/>
          </a:bodyPr>
          <a:lstStyle/>
          <a:p>
            <a:r>
              <a:rPr lang="en-US" sz="3600" b="1" dirty="0" smtClean="0">
                <a:latin typeface="+mj-lt"/>
              </a:rPr>
              <a:t>Example of Patient Room Orientation </a:t>
            </a:r>
            <a:endParaRPr lang="en-US" sz="3600" b="1" dirty="0">
              <a:latin typeface="+mj-lt"/>
            </a:endParaRPr>
          </a:p>
        </p:txBody>
      </p:sp>
      <p:sp>
        <p:nvSpPr>
          <p:cNvPr id="3" name="TextBox 2"/>
          <p:cNvSpPr txBox="1"/>
          <p:nvPr/>
        </p:nvSpPr>
        <p:spPr>
          <a:xfrm>
            <a:off x="3983059" y="2017647"/>
            <a:ext cx="6781087" cy="830997"/>
          </a:xfrm>
          <a:prstGeom prst="rect">
            <a:avLst/>
          </a:prstGeom>
          <a:noFill/>
        </p:spPr>
        <p:txBody>
          <a:bodyPr wrap="square" rtlCol="0">
            <a:spAutoFit/>
          </a:bodyPr>
          <a:lstStyle/>
          <a:p>
            <a:r>
              <a:rPr lang="en-US" sz="2400" dirty="0" smtClean="0">
                <a:hlinkClick r:id="rId2"/>
              </a:rPr>
              <a:t>https://vimeo.com/user65837914/review/424800793/01961dcafe</a:t>
            </a:r>
            <a:endParaRPr lang="en-US" sz="2400" dirty="0"/>
          </a:p>
        </p:txBody>
      </p:sp>
      <p:sp>
        <p:nvSpPr>
          <p:cNvPr id="2" name="TextBox 1"/>
          <p:cNvSpPr txBox="1"/>
          <p:nvPr/>
        </p:nvSpPr>
        <p:spPr>
          <a:xfrm>
            <a:off x="1853349" y="1926990"/>
            <a:ext cx="6615592" cy="584775"/>
          </a:xfrm>
          <a:prstGeom prst="rect">
            <a:avLst/>
          </a:prstGeom>
          <a:noFill/>
        </p:spPr>
        <p:txBody>
          <a:bodyPr wrap="square" rtlCol="0">
            <a:spAutoFit/>
          </a:bodyPr>
          <a:lstStyle/>
          <a:p>
            <a:r>
              <a:rPr lang="en-US" sz="3200" dirty="0" smtClean="0">
                <a:latin typeface="+mj-lt"/>
              </a:rPr>
              <a:t>Vimeo Link: </a:t>
            </a:r>
            <a:endParaRPr lang="en-US" sz="3200" dirty="0">
              <a:latin typeface="+mj-lt"/>
            </a:endParaRPr>
          </a:p>
        </p:txBody>
      </p:sp>
      <p:sp>
        <p:nvSpPr>
          <p:cNvPr id="6" name="TextBox 5"/>
          <p:cNvSpPr txBox="1"/>
          <p:nvPr/>
        </p:nvSpPr>
        <p:spPr>
          <a:xfrm>
            <a:off x="1957754" y="3325183"/>
            <a:ext cx="6615592" cy="584775"/>
          </a:xfrm>
          <a:prstGeom prst="rect">
            <a:avLst/>
          </a:prstGeom>
          <a:noFill/>
        </p:spPr>
        <p:txBody>
          <a:bodyPr wrap="square" rtlCol="0">
            <a:spAutoFit/>
          </a:bodyPr>
          <a:lstStyle/>
          <a:p>
            <a:r>
              <a:rPr lang="en-US" sz="3200" dirty="0" smtClean="0">
                <a:latin typeface="+mj-lt"/>
              </a:rPr>
              <a:t>Password: gracecenter! </a:t>
            </a:r>
            <a:endParaRPr lang="en-US" sz="3200" dirty="0">
              <a:latin typeface="+mj-lt"/>
            </a:endParaRPr>
          </a:p>
        </p:txBody>
      </p:sp>
    </p:spTree>
    <p:extLst>
      <p:ext uri="{BB962C8B-B14F-4D97-AF65-F5344CB8AC3E}">
        <p14:creationId xmlns:p14="http://schemas.microsoft.com/office/powerpoint/2010/main" val="53483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Virtual Medication Administration </a:t>
            </a:r>
            <a:endParaRPr lang="en-US" dirty="0"/>
          </a:p>
        </p:txBody>
      </p:sp>
      <p:sp>
        <p:nvSpPr>
          <p:cNvPr id="3" name="Subtitle 2"/>
          <p:cNvSpPr>
            <a:spLocks noGrp="1"/>
          </p:cNvSpPr>
          <p:nvPr>
            <p:ph type="subTitle" idx="1"/>
          </p:nvPr>
        </p:nvSpPr>
        <p:spPr>
          <a:xfrm>
            <a:off x="1701970" y="3792283"/>
            <a:ext cx="9144000" cy="1655762"/>
          </a:xfrm>
        </p:spPr>
        <p:txBody>
          <a:bodyPr/>
          <a:lstStyle/>
          <a:p>
            <a:r>
              <a:rPr lang="en-US" dirty="0" smtClean="0">
                <a:solidFill>
                  <a:schemeClr val="bg1">
                    <a:lumMod val="65000"/>
                  </a:schemeClr>
                </a:solidFill>
              </a:rPr>
              <a:t>See next slides for instructions on how to use the Pyxis and administer medications virtually during simulation. </a:t>
            </a:r>
            <a:endParaRPr lang="en-US" dirty="0">
              <a:solidFill>
                <a:schemeClr val="bg1">
                  <a:lumMod val="65000"/>
                </a:schemeClr>
              </a:solidFill>
            </a:endParaRPr>
          </a:p>
        </p:txBody>
      </p:sp>
    </p:spTree>
    <p:extLst>
      <p:ext uri="{BB962C8B-B14F-4D97-AF65-F5344CB8AC3E}">
        <p14:creationId xmlns:p14="http://schemas.microsoft.com/office/powerpoint/2010/main" val="402449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57072" y="1701630"/>
            <a:ext cx="4518779" cy="33890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9761" y="189930"/>
            <a:ext cx="5846985" cy="584775"/>
          </a:xfrm>
          <a:prstGeom prst="rect">
            <a:avLst/>
          </a:prstGeom>
          <a:noFill/>
        </p:spPr>
        <p:txBody>
          <a:bodyPr wrap="none" rtlCol="0">
            <a:spAutoFit/>
          </a:bodyPr>
          <a:lstStyle/>
          <a:p>
            <a:r>
              <a:rPr lang="en-US" sz="3200" b="1" dirty="0" smtClean="0">
                <a:latin typeface="+mj-lt"/>
              </a:rPr>
              <a:t>Virtual Medication Administration  </a:t>
            </a:r>
            <a:endParaRPr lang="en-US" sz="3200" b="1" dirty="0">
              <a:latin typeface="+mj-lt"/>
            </a:endParaRPr>
          </a:p>
        </p:txBody>
      </p:sp>
      <p:sp>
        <p:nvSpPr>
          <p:cNvPr id="3" name="TextBox 2"/>
          <p:cNvSpPr txBox="1"/>
          <p:nvPr/>
        </p:nvSpPr>
        <p:spPr>
          <a:xfrm>
            <a:off x="159761" y="949826"/>
            <a:ext cx="7615708" cy="618630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mj-lt"/>
              </a:rPr>
              <a:t>Students will need to access the Pyxis and Medication Cart to retrieve patient medications</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b="1" dirty="0" smtClean="0">
                <a:latin typeface="+mj-lt"/>
              </a:rPr>
              <a:t>What is the Pyxis? </a:t>
            </a:r>
          </a:p>
          <a:p>
            <a:pPr marL="742950" lvl="1" indent="-285750">
              <a:buFont typeface="Arial" panose="020B0604020202020204" pitchFamily="34" charset="0"/>
              <a:buChar char="•"/>
            </a:pPr>
            <a:r>
              <a:rPr lang="en-US" sz="2400" dirty="0" smtClean="0">
                <a:latin typeface="+mj-lt"/>
              </a:rPr>
              <a:t>Computerized medication dispensing system</a:t>
            </a:r>
          </a:p>
          <a:p>
            <a:pPr marL="742950" lvl="1" indent="-285750">
              <a:buFont typeface="Arial" panose="020B0604020202020204" pitchFamily="34" charset="0"/>
              <a:buChar char="•"/>
            </a:pPr>
            <a:r>
              <a:rPr lang="en-US" sz="2400" dirty="0" smtClean="0">
                <a:latin typeface="+mj-lt"/>
              </a:rPr>
              <a:t>Link to Pyxis:  </a:t>
            </a:r>
            <a:r>
              <a:rPr lang="en-US" sz="2400" dirty="0">
                <a:hlinkClick r:id="rId3"/>
              </a:rPr>
              <a:t>http://www.asusim.com/medcart/</a:t>
            </a:r>
            <a:endParaRPr lang="en-US" sz="2400" dirty="0"/>
          </a:p>
          <a:p>
            <a:pPr marL="742950" lvl="1" indent="-285750">
              <a:buFont typeface="Arial" panose="020B0604020202020204" pitchFamily="34" charset="0"/>
              <a:buChar char="•"/>
            </a:pPr>
            <a:r>
              <a:rPr lang="en-US" sz="2400" dirty="0" smtClean="0">
                <a:latin typeface="+mj-lt"/>
              </a:rPr>
              <a:t>Remote control access will be granted by your Simulation Nurse in order to use this feature </a:t>
            </a:r>
          </a:p>
          <a:p>
            <a:pPr lvl="1"/>
            <a:endParaRPr lang="en-US" sz="2400" dirty="0" smtClean="0">
              <a:latin typeface="+mj-lt"/>
            </a:endParaRPr>
          </a:p>
          <a:p>
            <a:pPr marL="285750" indent="-285750">
              <a:buFont typeface="Arial" panose="020B0604020202020204" pitchFamily="34" charset="0"/>
              <a:buChar char="•"/>
            </a:pPr>
            <a:r>
              <a:rPr lang="en-US" sz="2400" b="1" dirty="0" smtClean="0">
                <a:latin typeface="+mj-lt"/>
              </a:rPr>
              <a:t>What is the Medication Cart? </a:t>
            </a:r>
          </a:p>
          <a:p>
            <a:pPr marL="742950" lvl="1" indent="-285750">
              <a:buFont typeface="Arial" panose="020B0604020202020204" pitchFamily="34" charset="0"/>
              <a:buChar char="•"/>
            </a:pPr>
            <a:r>
              <a:rPr lang="en-US" sz="2400" dirty="0" smtClean="0">
                <a:latin typeface="+mj-lt"/>
              </a:rPr>
              <a:t>Where patient medication is stocked </a:t>
            </a:r>
          </a:p>
          <a:p>
            <a:pPr marL="742950" lvl="1" indent="-285750">
              <a:buFont typeface="Arial" panose="020B0604020202020204" pitchFamily="34" charset="0"/>
              <a:buChar char="•"/>
            </a:pPr>
            <a:r>
              <a:rPr lang="en-US" sz="2400" dirty="0" smtClean="0">
                <a:latin typeface="+mj-lt"/>
              </a:rPr>
              <a:t>Labeled by drawer (letter) and pocket (number) (ex: A12) </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smtClean="0">
              <a:latin typeface="+mj-lt"/>
            </a:endParaRP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14848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9761" y="189930"/>
            <a:ext cx="6271589" cy="584775"/>
          </a:xfrm>
          <a:prstGeom prst="rect">
            <a:avLst/>
          </a:prstGeom>
          <a:noFill/>
        </p:spPr>
        <p:txBody>
          <a:bodyPr wrap="none" rtlCol="0">
            <a:spAutoFit/>
          </a:bodyPr>
          <a:lstStyle/>
          <a:p>
            <a:r>
              <a:rPr lang="en-US" sz="3200" b="1" dirty="0" smtClean="0">
                <a:latin typeface="+mj-lt"/>
              </a:rPr>
              <a:t>How to Use Virtual Pyxis Continued… </a:t>
            </a:r>
            <a:endParaRPr lang="en-US" sz="3200" b="1" dirty="0">
              <a:latin typeface="+mj-lt"/>
            </a:endParaRPr>
          </a:p>
        </p:txBody>
      </p:sp>
      <p:sp>
        <p:nvSpPr>
          <p:cNvPr id="3" name="TextBox 2"/>
          <p:cNvSpPr txBox="1"/>
          <p:nvPr/>
        </p:nvSpPr>
        <p:spPr>
          <a:xfrm>
            <a:off x="159761" y="949826"/>
            <a:ext cx="7615708" cy="1754326"/>
          </a:xfrm>
          <a:prstGeom prst="rect">
            <a:avLst/>
          </a:prstGeom>
          <a:noFill/>
        </p:spPr>
        <p:txBody>
          <a:bodyPr wrap="square" rtlCol="0">
            <a:spAutoFit/>
          </a:bodyPr>
          <a:lstStyle/>
          <a:p>
            <a:pPr lvl="1"/>
            <a:endParaRPr lang="en-US" sz="2400" dirty="0" smtClean="0">
              <a:latin typeface="+mj-lt"/>
            </a:endParaRP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smtClean="0">
              <a:latin typeface="+mj-lt"/>
            </a:endParaRP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pic>
        <p:nvPicPr>
          <p:cNvPr id="2" name="Picture 1"/>
          <p:cNvPicPr>
            <a:picLocks noChangeAspect="1"/>
          </p:cNvPicPr>
          <p:nvPr/>
        </p:nvPicPr>
        <p:blipFill>
          <a:blip r:embed="rId2"/>
          <a:stretch>
            <a:fillRect/>
          </a:stretch>
        </p:blipFill>
        <p:spPr>
          <a:xfrm>
            <a:off x="2823670" y="777343"/>
            <a:ext cx="7026032" cy="3039883"/>
          </a:xfrm>
          <a:prstGeom prst="rect">
            <a:avLst/>
          </a:prstGeom>
        </p:spPr>
      </p:pic>
      <p:sp>
        <p:nvSpPr>
          <p:cNvPr id="4" name="Right Arrow 3"/>
          <p:cNvSpPr/>
          <p:nvPr/>
        </p:nvSpPr>
        <p:spPr>
          <a:xfrm>
            <a:off x="297342" y="2145153"/>
            <a:ext cx="2933444" cy="957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Click here to open Pyxis</a:t>
            </a:r>
            <a:endParaRPr lang="en-US" dirty="0"/>
          </a:p>
        </p:txBody>
      </p:sp>
      <p:pic>
        <p:nvPicPr>
          <p:cNvPr id="6" name="Picture 5"/>
          <p:cNvPicPr>
            <a:picLocks noChangeAspect="1"/>
          </p:cNvPicPr>
          <p:nvPr/>
        </p:nvPicPr>
        <p:blipFill>
          <a:blip r:embed="rId3"/>
          <a:stretch>
            <a:fillRect/>
          </a:stretch>
        </p:blipFill>
        <p:spPr>
          <a:xfrm>
            <a:off x="4019775" y="3989709"/>
            <a:ext cx="7364155" cy="2564514"/>
          </a:xfrm>
          <a:prstGeom prst="rect">
            <a:avLst/>
          </a:prstGeom>
        </p:spPr>
      </p:pic>
      <p:sp>
        <p:nvSpPr>
          <p:cNvPr id="8" name="Right Arrow 7"/>
          <p:cNvSpPr/>
          <p:nvPr/>
        </p:nvSpPr>
        <p:spPr>
          <a:xfrm rot="552181">
            <a:off x="1400534" y="3894816"/>
            <a:ext cx="2933444" cy="1447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Type in any username </a:t>
            </a:r>
            <a:r>
              <a:rPr lang="en-US" sz="1400" dirty="0" smtClean="0"/>
              <a:t>(no official username will be given to you)</a:t>
            </a:r>
            <a:endParaRPr lang="en-US" sz="1400" dirty="0"/>
          </a:p>
        </p:txBody>
      </p:sp>
      <p:sp>
        <p:nvSpPr>
          <p:cNvPr id="9" name="Right Arrow 8"/>
          <p:cNvSpPr/>
          <p:nvPr/>
        </p:nvSpPr>
        <p:spPr>
          <a:xfrm rot="20198716">
            <a:off x="1606071" y="5582225"/>
            <a:ext cx="2933444" cy="957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Click Scan Finger Print</a:t>
            </a:r>
            <a:endParaRPr lang="en-US" dirty="0"/>
          </a:p>
        </p:txBody>
      </p:sp>
      <p:sp>
        <p:nvSpPr>
          <p:cNvPr id="5" name="TextBox 4"/>
          <p:cNvSpPr txBox="1"/>
          <p:nvPr/>
        </p:nvSpPr>
        <p:spPr>
          <a:xfrm>
            <a:off x="4430850" y="4803863"/>
            <a:ext cx="1374669" cy="276999"/>
          </a:xfrm>
          <a:prstGeom prst="rect">
            <a:avLst/>
          </a:prstGeom>
          <a:noFill/>
        </p:spPr>
        <p:txBody>
          <a:bodyPr wrap="square" rtlCol="0">
            <a:spAutoFit/>
          </a:bodyPr>
          <a:lstStyle/>
          <a:p>
            <a:r>
              <a:rPr lang="en-US" sz="1200" dirty="0" smtClean="0"/>
              <a:t>ASURocks!</a:t>
            </a:r>
            <a:endParaRPr lang="en-US" sz="1200" dirty="0"/>
          </a:p>
        </p:txBody>
      </p:sp>
    </p:spTree>
    <p:extLst>
      <p:ext uri="{BB962C8B-B14F-4D97-AF65-F5344CB8AC3E}">
        <p14:creationId xmlns:p14="http://schemas.microsoft.com/office/powerpoint/2010/main" val="8775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9761" y="189930"/>
            <a:ext cx="6271589" cy="584775"/>
          </a:xfrm>
          <a:prstGeom prst="rect">
            <a:avLst/>
          </a:prstGeom>
          <a:noFill/>
        </p:spPr>
        <p:txBody>
          <a:bodyPr wrap="none" rtlCol="0">
            <a:spAutoFit/>
          </a:bodyPr>
          <a:lstStyle/>
          <a:p>
            <a:r>
              <a:rPr lang="en-US" sz="3200" b="1" dirty="0" smtClean="0">
                <a:latin typeface="+mj-lt"/>
              </a:rPr>
              <a:t>How to Use Virtual Pyxis Continued… </a:t>
            </a:r>
            <a:endParaRPr lang="en-US" sz="3200" b="1" dirty="0">
              <a:latin typeface="+mj-lt"/>
            </a:endParaRPr>
          </a:p>
        </p:txBody>
      </p:sp>
      <p:sp>
        <p:nvSpPr>
          <p:cNvPr id="3" name="TextBox 2"/>
          <p:cNvSpPr txBox="1"/>
          <p:nvPr/>
        </p:nvSpPr>
        <p:spPr>
          <a:xfrm>
            <a:off x="159761" y="949826"/>
            <a:ext cx="7615708" cy="1754326"/>
          </a:xfrm>
          <a:prstGeom prst="rect">
            <a:avLst/>
          </a:prstGeom>
          <a:noFill/>
        </p:spPr>
        <p:txBody>
          <a:bodyPr wrap="square" rtlCol="0">
            <a:spAutoFit/>
          </a:bodyPr>
          <a:lstStyle/>
          <a:p>
            <a:pPr lvl="1"/>
            <a:endParaRPr lang="en-US" sz="2400" dirty="0" smtClean="0">
              <a:latin typeface="+mj-lt"/>
            </a:endParaRP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smtClean="0">
              <a:latin typeface="+mj-lt"/>
            </a:endParaRP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sp>
        <p:nvSpPr>
          <p:cNvPr id="4" name="Right Arrow 3"/>
          <p:cNvSpPr/>
          <p:nvPr/>
        </p:nvSpPr>
        <p:spPr>
          <a:xfrm>
            <a:off x="527359" y="1252451"/>
            <a:ext cx="2933444" cy="957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Place finger on “scanner” </a:t>
            </a:r>
            <a:endParaRPr lang="en-US" dirty="0"/>
          </a:p>
        </p:txBody>
      </p:sp>
      <p:pic>
        <p:nvPicPr>
          <p:cNvPr id="10" name="Picture 9"/>
          <p:cNvPicPr>
            <a:picLocks noChangeAspect="1"/>
          </p:cNvPicPr>
          <p:nvPr/>
        </p:nvPicPr>
        <p:blipFill>
          <a:blip r:embed="rId2"/>
          <a:stretch>
            <a:fillRect/>
          </a:stretch>
        </p:blipFill>
        <p:spPr>
          <a:xfrm>
            <a:off x="3546719" y="949826"/>
            <a:ext cx="6670313" cy="1555868"/>
          </a:xfrm>
          <a:prstGeom prst="rect">
            <a:avLst/>
          </a:prstGeom>
        </p:spPr>
      </p:pic>
      <p:pic>
        <p:nvPicPr>
          <p:cNvPr id="14" name="Picture 13"/>
          <p:cNvPicPr>
            <a:picLocks noChangeAspect="1"/>
          </p:cNvPicPr>
          <p:nvPr/>
        </p:nvPicPr>
        <p:blipFill>
          <a:blip r:embed="rId3"/>
          <a:stretch>
            <a:fillRect/>
          </a:stretch>
        </p:blipFill>
        <p:spPr>
          <a:xfrm>
            <a:off x="1407207" y="2630050"/>
            <a:ext cx="7589044" cy="4018911"/>
          </a:xfrm>
          <a:prstGeom prst="rect">
            <a:avLst/>
          </a:prstGeom>
        </p:spPr>
      </p:pic>
      <p:sp>
        <p:nvSpPr>
          <p:cNvPr id="13" name="Left Arrow 12"/>
          <p:cNvSpPr/>
          <p:nvPr/>
        </p:nvSpPr>
        <p:spPr>
          <a:xfrm>
            <a:off x="8368703" y="4326523"/>
            <a:ext cx="2816843" cy="8714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5. Find patient and click on Go To Profile</a:t>
            </a:r>
            <a:endParaRPr lang="en-US" sz="1600" dirty="0"/>
          </a:p>
        </p:txBody>
      </p:sp>
    </p:spTree>
    <p:extLst>
      <p:ext uri="{BB962C8B-B14F-4D97-AF65-F5344CB8AC3E}">
        <p14:creationId xmlns:p14="http://schemas.microsoft.com/office/powerpoint/2010/main" val="370521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9761" y="189930"/>
            <a:ext cx="6271589" cy="584775"/>
          </a:xfrm>
          <a:prstGeom prst="rect">
            <a:avLst/>
          </a:prstGeom>
          <a:noFill/>
        </p:spPr>
        <p:txBody>
          <a:bodyPr wrap="none" rtlCol="0">
            <a:spAutoFit/>
          </a:bodyPr>
          <a:lstStyle/>
          <a:p>
            <a:r>
              <a:rPr lang="en-US" sz="3200" b="1" dirty="0" smtClean="0">
                <a:latin typeface="+mj-lt"/>
              </a:rPr>
              <a:t>How to Use Virtual Pyxis Continued… </a:t>
            </a:r>
            <a:endParaRPr lang="en-US" sz="3200" b="1" dirty="0">
              <a:latin typeface="+mj-lt"/>
            </a:endParaRPr>
          </a:p>
        </p:txBody>
      </p:sp>
      <p:sp>
        <p:nvSpPr>
          <p:cNvPr id="3" name="TextBox 2"/>
          <p:cNvSpPr txBox="1"/>
          <p:nvPr/>
        </p:nvSpPr>
        <p:spPr>
          <a:xfrm>
            <a:off x="159761" y="949826"/>
            <a:ext cx="7615708" cy="1754326"/>
          </a:xfrm>
          <a:prstGeom prst="rect">
            <a:avLst/>
          </a:prstGeom>
          <a:noFill/>
        </p:spPr>
        <p:txBody>
          <a:bodyPr wrap="square" rtlCol="0">
            <a:spAutoFit/>
          </a:bodyPr>
          <a:lstStyle/>
          <a:p>
            <a:pPr lvl="1"/>
            <a:endParaRPr lang="en-US" sz="2400" dirty="0" smtClean="0">
              <a:latin typeface="+mj-lt"/>
            </a:endParaRP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smtClean="0">
              <a:latin typeface="+mj-lt"/>
            </a:endParaRP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pic>
        <p:nvPicPr>
          <p:cNvPr id="2" name="Picture 1"/>
          <p:cNvPicPr>
            <a:picLocks noChangeAspect="1"/>
          </p:cNvPicPr>
          <p:nvPr/>
        </p:nvPicPr>
        <p:blipFill rotWithShape="1">
          <a:blip r:embed="rId2"/>
          <a:srcRect t="65367"/>
          <a:stretch/>
        </p:blipFill>
        <p:spPr>
          <a:xfrm>
            <a:off x="241372" y="1111841"/>
            <a:ext cx="8667728" cy="2539621"/>
          </a:xfrm>
          <a:prstGeom prst="rect">
            <a:avLst/>
          </a:prstGeom>
        </p:spPr>
      </p:pic>
      <p:sp>
        <p:nvSpPr>
          <p:cNvPr id="13" name="Left Arrow 12"/>
          <p:cNvSpPr/>
          <p:nvPr/>
        </p:nvSpPr>
        <p:spPr>
          <a:xfrm>
            <a:off x="7857080" y="1945930"/>
            <a:ext cx="2816843" cy="8714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6. Locate medication and click Remove</a:t>
            </a:r>
            <a:endParaRPr lang="en-US" sz="1600" dirty="0"/>
          </a:p>
        </p:txBody>
      </p:sp>
      <p:pic>
        <p:nvPicPr>
          <p:cNvPr id="6" name="Picture 5"/>
          <p:cNvPicPr>
            <a:picLocks noChangeAspect="1"/>
          </p:cNvPicPr>
          <p:nvPr/>
        </p:nvPicPr>
        <p:blipFill>
          <a:blip r:embed="rId3"/>
          <a:stretch>
            <a:fillRect/>
          </a:stretch>
        </p:blipFill>
        <p:spPr>
          <a:xfrm>
            <a:off x="5149573" y="4364623"/>
            <a:ext cx="4286250" cy="1295400"/>
          </a:xfrm>
          <a:prstGeom prst="rect">
            <a:avLst/>
          </a:prstGeom>
        </p:spPr>
      </p:pic>
      <p:sp>
        <p:nvSpPr>
          <p:cNvPr id="8" name="Right Arrow 7"/>
          <p:cNvSpPr/>
          <p:nvPr/>
        </p:nvSpPr>
        <p:spPr>
          <a:xfrm>
            <a:off x="2160194" y="4553588"/>
            <a:ext cx="3154373" cy="1417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7. Pyxis will inform you which drawer and pocket to find the selected medication </a:t>
            </a:r>
            <a:endParaRPr lang="en-US" sz="1400" dirty="0"/>
          </a:p>
        </p:txBody>
      </p:sp>
    </p:spTree>
    <p:extLst>
      <p:ext uri="{BB962C8B-B14F-4D97-AF65-F5344CB8AC3E}">
        <p14:creationId xmlns:p14="http://schemas.microsoft.com/office/powerpoint/2010/main" val="3151779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97968" y="1399138"/>
            <a:ext cx="2361292" cy="4667988"/>
          </a:xfrm>
          <a:prstGeom prst="rect">
            <a:avLst/>
          </a:prstGeom>
        </p:spPr>
      </p:pic>
      <p:pic>
        <p:nvPicPr>
          <p:cNvPr id="11266" name="Picture 2" descr="Image result for lisinopril 10mg tab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166" y="3542889"/>
            <a:ext cx="2378602" cy="17839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9761" y="189930"/>
            <a:ext cx="6271589" cy="584775"/>
          </a:xfrm>
          <a:prstGeom prst="rect">
            <a:avLst/>
          </a:prstGeom>
          <a:noFill/>
        </p:spPr>
        <p:txBody>
          <a:bodyPr wrap="none" rtlCol="0">
            <a:spAutoFit/>
          </a:bodyPr>
          <a:lstStyle/>
          <a:p>
            <a:r>
              <a:rPr lang="en-US" sz="3200" b="1" dirty="0" smtClean="0">
                <a:latin typeface="+mj-lt"/>
              </a:rPr>
              <a:t>How to Use Virtual Pyxis Continued… </a:t>
            </a:r>
            <a:endParaRPr lang="en-US" sz="3200" b="1" dirty="0">
              <a:latin typeface="+mj-lt"/>
            </a:endParaRPr>
          </a:p>
        </p:txBody>
      </p:sp>
      <p:sp>
        <p:nvSpPr>
          <p:cNvPr id="4" name="Right Arrow 3"/>
          <p:cNvSpPr/>
          <p:nvPr/>
        </p:nvSpPr>
        <p:spPr>
          <a:xfrm>
            <a:off x="398899" y="2068140"/>
            <a:ext cx="3657600" cy="1933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 You medication will appear on your screen </a:t>
            </a:r>
            <a:endParaRPr lang="en-US" dirty="0"/>
          </a:p>
        </p:txBody>
      </p:sp>
    </p:spTree>
    <p:extLst>
      <p:ext uri="{BB962C8B-B14F-4D97-AF65-F5344CB8AC3E}">
        <p14:creationId xmlns:p14="http://schemas.microsoft.com/office/powerpoint/2010/main" val="32811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Now you are ready to administer your medication to your patient! </a:t>
            </a:r>
            <a:endParaRPr lang="en-US" dirty="0"/>
          </a:p>
        </p:txBody>
      </p:sp>
      <p:sp>
        <p:nvSpPr>
          <p:cNvPr id="3" name="Subtitle 2"/>
          <p:cNvSpPr>
            <a:spLocks noGrp="1"/>
          </p:cNvSpPr>
          <p:nvPr>
            <p:ph type="subTitle" idx="1"/>
          </p:nvPr>
        </p:nvSpPr>
        <p:spPr>
          <a:xfrm>
            <a:off x="1462630" y="3724777"/>
            <a:ext cx="9144000" cy="1655762"/>
          </a:xfrm>
        </p:spPr>
        <p:txBody>
          <a:bodyPr/>
          <a:lstStyle/>
          <a:p>
            <a:r>
              <a:rPr lang="en-US" dirty="0" smtClean="0">
                <a:solidFill>
                  <a:schemeClr val="bg1">
                    <a:lumMod val="65000"/>
                  </a:schemeClr>
                </a:solidFill>
              </a:rPr>
              <a:t>See next slides for SimChart medication scanning instructions </a:t>
            </a:r>
            <a:endParaRPr lang="en-US" dirty="0">
              <a:solidFill>
                <a:schemeClr val="bg1">
                  <a:lumMod val="65000"/>
                </a:schemeClr>
              </a:solidFill>
            </a:endParaRPr>
          </a:p>
        </p:txBody>
      </p:sp>
    </p:spTree>
    <p:extLst>
      <p:ext uri="{BB962C8B-B14F-4D97-AF65-F5344CB8AC3E}">
        <p14:creationId xmlns:p14="http://schemas.microsoft.com/office/powerpoint/2010/main" val="286504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R-Workstation On Wheels (WOW)-Powered Computer Cart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667" l="10000" r="90000"/>
                    </a14:imgEffect>
                  </a14:imgLayer>
                </a14:imgProps>
              </a:ext>
              <a:ext uri="{28A0092B-C50C-407E-A947-70E740481C1C}">
                <a14:useLocalDpi xmlns:a14="http://schemas.microsoft.com/office/drawing/2010/main" val="0"/>
              </a:ext>
            </a:extLst>
          </a:blip>
          <a:srcRect/>
          <a:stretch>
            <a:fillRect/>
          </a:stretch>
        </p:blipFill>
        <p:spPr bwMode="auto">
          <a:xfrm>
            <a:off x="7031511" y="1789915"/>
            <a:ext cx="4203636" cy="42036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1393" y="0"/>
            <a:ext cx="11377837" cy="1325563"/>
          </a:xfrm>
        </p:spPr>
        <p:txBody>
          <a:bodyPr/>
          <a:lstStyle/>
          <a:p>
            <a:pPr algn="ctr"/>
            <a:r>
              <a:rPr lang="en-US" b="1" dirty="0" smtClean="0"/>
              <a:t>SimChart </a:t>
            </a:r>
            <a:r>
              <a:rPr lang="en-US" b="1" dirty="0" smtClean="0"/>
              <a:t>Medication Administration Steps using e-MAR</a:t>
            </a:r>
            <a:endParaRPr lang="en-US" b="1" dirty="0"/>
          </a:p>
        </p:txBody>
      </p:sp>
      <p:pic>
        <p:nvPicPr>
          <p:cNvPr id="6" name="Picture 5"/>
          <p:cNvPicPr>
            <a:picLocks noChangeAspect="1"/>
          </p:cNvPicPr>
          <p:nvPr/>
        </p:nvPicPr>
        <p:blipFill>
          <a:blip r:embed="rId4"/>
          <a:stretch>
            <a:fillRect/>
          </a:stretch>
        </p:blipFill>
        <p:spPr>
          <a:xfrm>
            <a:off x="504647" y="1325563"/>
            <a:ext cx="2361292" cy="4667988"/>
          </a:xfrm>
          <a:prstGeom prst="rect">
            <a:avLst/>
          </a:prstGeom>
        </p:spPr>
      </p:pic>
      <p:pic>
        <p:nvPicPr>
          <p:cNvPr id="7" name="Picture 2" descr="Image result for lisinopril 10mg tab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45" y="3469314"/>
            <a:ext cx="2378602" cy="17839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3378893" y="5603026"/>
            <a:ext cx="2381250" cy="781050"/>
          </a:xfrm>
          <a:prstGeom prst="rect">
            <a:avLst/>
          </a:prstGeom>
        </p:spPr>
      </p:pic>
      <p:pic>
        <p:nvPicPr>
          <p:cNvPr id="1028" name="Picture 4" descr="NuScan™ 7100CU - Handheld CCD Barcode Scanner - Adesso Inc ..."/>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2467" r="99867"/>
                    </a14:imgEffect>
                  </a14:imgLayer>
                </a14:imgProps>
              </a:ext>
              <a:ext uri="{28A0092B-C50C-407E-A947-70E740481C1C}">
                <a14:useLocalDpi xmlns:a14="http://schemas.microsoft.com/office/drawing/2010/main" val="0"/>
              </a:ext>
            </a:extLst>
          </a:blip>
          <a:srcRect/>
          <a:stretch>
            <a:fillRect/>
          </a:stretch>
        </p:blipFill>
        <p:spPr bwMode="auto">
          <a:xfrm rot="20343551" flipH="1">
            <a:off x="7434763" y="2012652"/>
            <a:ext cx="1190770" cy="119077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9"/>
          <p:cNvSpPr/>
          <p:nvPr/>
        </p:nvSpPr>
        <p:spPr>
          <a:xfrm>
            <a:off x="7854835" y="2918556"/>
            <a:ext cx="1344237" cy="690510"/>
          </a:xfrm>
          <a:custGeom>
            <a:avLst/>
            <a:gdLst>
              <a:gd name="connsiteX0" fmla="*/ 253 w 1344237"/>
              <a:gd name="connsiteY0" fmla="*/ 208655 h 690510"/>
              <a:gd name="connsiteX1" fmla="*/ 221182 w 1344237"/>
              <a:gd name="connsiteY1" fmla="*/ 687334 h 690510"/>
              <a:gd name="connsiteX2" fmla="*/ 1344237 w 1344237"/>
              <a:gd name="connsiteY2" fmla="*/ 0 h 690510"/>
              <a:gd name="connsiteX3" fmla="*/ 1344237 w 1344237"/>
              <a:gd name="connsiteY3" fmla="*/ 0 h 690510"/>
            </a:gdLst>
            <a:ahLst/>
            <a:cxnLst>
              <a:cxn ang="0">
                <a:pos x="connsiteX0" y="connsiteY0"/>
              </a:cxn>
              <a:cxn ang="0">
                <a:pos x="connsiteX1" y="connsiteY1"/>
              </a:cxn>
              <a:cxn ang="0">
                <a:pos x="connsiteX2" y="connsiteY2"/>
              </a:cxn>
              <a:cxn ang="0">
                <a:pos x="connsiteX3" y="connsiteY3"/>
              </a:cxn>
            </a:cxnLst>
            <a:rect l="l" t="t" r="r" b="b"/>
            <a:pathLst>
              <a:path w="1344237" h="690510">
                <a:moveTo>
                  <a:pt x="253" y="208655"/>
                </a:moveTo>
                <a:cubicBezTo>
                  <a:pt x="-1281" y="465382"/>
                  <a:pt x="-2815" y="722110"/>
                  <a:pt x="221182" y="687334"/>
                </a:cubicBezTo>
                <a:cubicBezTo>
                  <a:pt x="445179" y="652558"/>
                  <a:pt x="1344237" y="0"/>
                  <a:pt x="1344237" y="0"/>
                </a:cubicBezTo>
                <a:lnTo>
                  <a:pt x="1344237"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1223527">
            <a:off x="5725208" y="2652947"/>
            <a:ext cx="1822664" cy="626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Barcode Scanner</a:t>
            </a:r>
            <a:endParaRPr lang="en-US" sz="1600" dirty="0"/>
          </a:p>
        </p:txBody>
      </p:sp>
      <p:sp>
        <p:nvSpPr>
          <p:cNvPr id="12" name="Left Arrow 11"/>
          <p:cNvSpPr/>
          <p:nvPr/>
        </p:nvSpPr>
        <p:spPr>
          <a:xfrm>
            <a:off x="9792612" y="2732884"/>
            <a:ext cx="2092687" cy="736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WOW (workstation on wheels) </a:t>
            </a:r>
            <a:endParaRPr lang="en-US" sz="1200" dirty="0"/>
          </a:p>
        </p:txBody>
      </p:sp>
      <p:sp>
        <p:nvSpPr>
          <p:cNvPr id="13" name="TextBox 12"/>
          <p:cNvSpPr txBox="1"/>
          <p:nvPr/>
        </p:nvSpPr>
        <p:spPr>
          <a:xfrm>
            <a:off x="8683732" y="2012907"/>
            <a:ext cx="994179" cy="338554"/>
          </a:xfrm>
          <a:prstGeom prst="rect">
            <a:avLst/>
          </a:prstGeom>
          <a:solidFill>
            <a:schemeClr val="bg1"/>
          </a:solidFill>
        </p:spPr>
        <p:txBody>
          <a:bodyPr wrap="square" rtlCol="0">
            <a:spAutoFit/>
          </a:bodyPr>
          <a:lstStyle/>
          <a:p>
            <a:r>
              <a:rPr lang="en-US" sz="1600" dirty="0" smtClean="0">
                <a:solidFill>
                  <a:srgbClr val="FF0000"/>
                </a:solidFill>
              </a:rPr>
              <a:t>SimChart</a:t>
            </a:r>
            <a:endParaRPr lang="en-US" sz="1600" dirty="0">
              <a:solidFill>
                <a:srgbClr val="FF0000"/>
              </a:solidFill>
            </a:endParaRPr>
          </a:p>
        </p:txBody>
      </p:sp>
    </p:spTree>
    <p:extLst>
      <p:ext uri="{BB962C8B-B14F-4D97-AF65-F5344CB8AC3E}">
        <p14:creationId xmlns:p14="http://schemas.microsoft.com/office/powerpoint/2010/main" val="2514956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93" y="0"/>
            <a:ext cx="11377837" cy="1325563"/>
          </a:xfrm>
        </p:spPr>
        <p:txBody>
          <a:bodyPr/>
          <a:lstStyle/>
          <a:p>
            <a:pPr algn="ctr"/>
            <a:r>
              <a:rPr lang="en-US" b="1" dirty="0" smtClean="0"/>
              <a:t>SimChart </a:t>
            </a:r>
            <a:r>
              <a:rPr lang="en-US" b="1" dirty="0" smtClean="0"/>
              <a:t>Medication Administration Steps using e-MAR</a:t>
            </a:r>
            <a:endParaRPr lang="en-US" b="1" dirty="0"/>
          </a:p>
        </p:txBody>
      </p:sp>
      <p:pic>
        <p:nvPicPr>
          <p:cNvPr id="3" name="Picture 2"/>
          <p:cNvPicPr>
            <a:picLocks noChangeAspect="1"/>
          </p:cNvPicPr>
          <p:nvPr/>
        </p:nvPicPr>
        <p:blipFill>
          <a:blip r:embed="rId2"/>
          <a:stretch>
            <a:fillRect/>
          </a:stretch>
        </p:blipFill>
        <p:spPr>
          <a:xfrm>
            <a:off x="3363628" y="1428750"/>
            <a:ext cx="5617143" cy="5046875"/>
          </a:xfrm>
          <a:prstGeom prst="rect">
            <a:avLst/>
          </a:prstGeom>
        </p:spPr>
      </p:pic>
      <p:sp>
        <p:nvSpPr>
          <p:cNvPr id="4" name="Right Arrow 3"/>
          <p:cNvSpPr/>
          <p:nvPr/>
        </p:nvSpPr>
        <p:spPr>
          <a:xfrm>
            <a:off x="736430" y="3216120"/>
            <a:ext cx="2717018" cy="1030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 Click here to access patient’s e-MAR</a:t>
            </a:r>
            <a:endParaRPr lang="en-US" dirty="0">
              <a:solidFill>
                <a:schemeClr val="bg1"/>
              </a:solidFill>
            </a:endParaRPr>
          </a:p>
        </p:txBody>
      </p:sp>
    </p:spTree>
    <p:extLst>
      <p:ext uri="{BB962C8B-B14F-4D97-AF65-F5344CB8AC3E}">
        <p14:creationId xmlns:p14="http://schemas.microsoft.com/office/powerpoint/2010/main" val="376725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24213"/>
            <a:ext cx="10515600" cy="2852737"/>
          </a:xfrm>
        </p:spPr>
        <p:txBody>
          <a:bodyPr/>
          <a:lstStyle/>
          <a:p>
            <a:pPr algn="ctr"/>
            <a:r>
              <a:rPr lang="en-US" b="1" dirty="0" smtClean="0"/>
              <a:t>PLEASE REVIEW THIS SLIDESHOW </a:t>
            </a:r>
            <a:r>
              <a:rPr lang="en-US" b="1" u="sng" dirty="0" smtClean="0"/>
              <a:t>PRIOR</a:t>
            </a:r>
            <a:r>
              <a:rPr lang="en-US" b="1" dirty="0" smtClean="0"/>
              <a:t> TO YOU SIMULATION EXPERIENCE </a:t>
            </a:r>
            <a:endParaRPr lang="en-US" b="1" dirty="0"/>
          </a:p>
        </p:txBody>
      </p:sp>
      <p:sp>
        <p:nvSpPr>
          <p:cNvPr id="3" name="Text Placeholder 2"/>
          <p:cNvSpPr>
            <a:spLocks noGrp="1"/>
          </p:cNvSpPr>
          <p:nvPr>
            <p:ph type="body" idx="1"/>
          </p:nvPr>
        </p:nvSpPr>
        <p:spPr>
          <a:xfrm>
            <a:off x="917767" y="4141468"/>
            <a:ext cx="10515600" cy="1500187"/>
          </a:xfrm>
        </p:spPr>
        <p:txBody>
          <a:bodyPr/>
          <a:lstStyle/>
          <a:p>
            <a:pPr algn="ctr"/>
            <a:r>
              <a:rPr lang="en-US" dirty="0" smtClean="0"/>
              <a:t>This slideshow will give you an idea how virtual simulation will flow. Feel free to write down any questions you might have and bring it to your learning community during your assigned simulation time! </a:t>
            </a:r>
            <a:endParaRPr lang="en-US" dirty="0"/>
          </a:p>
        </p:txBody>
      </p:sp>
    </p:spTree>
    <p:extLst>
      <p:ext uri="{BB962C8B-B14F-4D97-AF65-F5344CB8AC3E}">
        <p14:creationId xmlns:p14="http://schemas.microsoft.com/office/powerpoint/2010/main" val="3866912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6638" y="1586196"/>
            <a:ext cx="8793143" cy="2855893"/>
          </a:xfrm>
          <a:prstGeom prst="rect">
            <a:avLst/>
          </a:prstGeom>
        </p:spPr>
      </p:pic>
      <p:sp>
        <p:nvSpPr>
          <p:cNvPr id="7" name="Right Arrow 6"/>
          <p:cNvSpPr/>
          <p:nvPr/>
        </p:nvSpPr>
        <p:spPr>
          <a:xfrm>
            <a:off x="1295202" y="4919157"/>
            <a:ext cx="551886" cy="276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47088" y="4844425"/>
            <a:ext cx="2775196" cy="523220"/>
          </a:xfrm>
          <a:prstGeom prst="rect">
            <a:avLst/>
          </a:prstGeom>
          <a:noFill/>
        </p:spPr>
        <p:txBody>
          <a:bodyPr wrap="square" rtlCol="0">
            <a:spAutoFit/>
          </a:bodyPr>
          <a:lstStyle/>
          <a:p>
            <a:r>
              <a:rPr lang="en-US" sz="1400" dirty="0" smtClean="0"/>
              <a:t>Administer </a:t>
            </a:r>
            <a:r>
              <a:rPr lang="en-US" sz="1400" dirty="0" smtClean="0"/>
              <a:t>medication with an active order</a:t>
            </a:r>
            <a:endParaRPr lang="en-US" sz="1400" dirty="0"/>
          </a:p>
        </p:txBody>
      </p:sp>
      <p:sp>
        <p:nvSpPr>
          <p:cNvPr id="10" name="Right Arrow 9"/>
          <p:cNvSpPr/>
          <p:nvPr/>
        </p:nvSpPr>
        <p:spPr>
          <a:xfrm>
            <a:off x="1271289" y="5514291"/>
            <a:ext cx="551886" cy="276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47088" y="5527010"/>
            <a:ext cx="2310348" cy="307777"/>
          </a:xfrm>
          <a:prstGeom prst="rect">
            <a:avLst/>
          </a:prstGeom>
          <a:noFill/>
        </p:spPr>
        <p:txBody>
          <a:bodyPr wrap="square" rtlCol="0">
            <a:spAutoFit/>
          </a:bodyPr>
          <a:lstStyle/>
          <a:p>
            <a:r>
              <a:rPr lang="en-US" sz="1400" dirty="0" smtClean="0"/>
              <a:t>Hold </a:t>
            </a:r>
            <a:r>
              <a:rPr lang="en-US" sz="1400" dirty="0" smtClean="0"/>
              <a:t>medication </a:t>
            </a:r>
            <a:endParaRPr lang="en-US" sz="1400" dirty="0"/>
          </a:p>
        </p:txBody>
      </p:sp>
      <p:sp>
        <p:nvSpPr>
          <p:cNvPr id="13" name="Right Arrow 12"/>
          <p:cNvSpPr/>
          <p:nvPr/>
        </p:nvSpPr>
        <p:spPr>
          <a:xfrm>
            <a:off x="1271289" y="6060157"/>
            <a:ext cx="551886" cy="276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47088" y="6019031"/>
            <a:ext cx="2690269" cy="307777"/>
          </a:xfrm>
          <a:prstGeom prst="rect">
            <a:avLst/>
          </a:prstGeom>
          <a:noFill/>
        </p:spPr>
        <p:txBody>
          <a:bodyPr wrap="square" rtlCol="0">
            <a:spAutoFit/>
          </a:bodyPr>
          <a:lstStyle/>
          <a:p>
            <a:r>
              <a:rPr lang="en-US" sz="1400" dirty="0" smtClean="0"/>
              <a:t>Discontinue medication.</a:t>
            </a:r>
            <a:endParaRPr lang="en-US" sz="1400" dirty="0"/>
          </a:p>
        </p:txBody>
      </p:sp>
      <p:sp>
        <p:nvSpPr>
          <p:cNvPr id="16" name="Right Arrow 15"/>
          <p:cNvSpPr/>
          <p:nvPr/>
        </p:nvSpPr>
        <p:spPr>
          <a:xfrm>
            <a:off x="5909566" y="4943353"/>
            <a:ext cx="551886" cy="276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2908" y="4844425"/>
            <a:ext cx="2683683" cy="523220"/>
          </a:xfrm>
          <a:prstGeom prst="rect">
            <a:avLst/>
          </a:prstGeom>
          <a:noFill/>
        </p:spPr>
        <p:txBody>
          <a:bodyPr wrap="square" rtlCol="0">
            <a:spAutoFit/>
          </a:bodyPr>
          <a:lstStyle/>
          <a:p>
            <a:pPr algn="ctr"/>
            <a:r>
              <a:rPr lang="en-US" sz="1400" dirty="0" smtClean="0"/>
              <a:t>MicroMedex Medication Information/Education </a:t>
            </a:r>
            <a:endParaRPr lang="en-US" sz="1400" dirty="0"/>
          </a:p>
        </p:txBody>
      </p:sp>
      <p:sp>
        <p:nvSpPr>
          <p:cNvPr id="19" name="Title 1"/>
          <p:cNvSpPr>
            <a:spLocks noGrp="1"/>
          </p:cNvSpPr>
          <p:nvPr>
            <p:ph type="title"/>
          </p:nvPr>
        </p:nvSpPr>
        <p:spPr>
          <a:xfrm>
            <a:off x="856610" y="137038"/>
            <a:ext cx="10515600" cy="1325563"/>
          </a:xfrm>
        </p:spPr>
        <p:txBody>
          <a:bodyPr/>
          <a:lstStyle/>
          <a:p>
            <a:pPr algn="ctr"/>
            <a:r>
              <a:rPr lang="en-US" b="1" dirty="0" smtClean="0"/>
              <a:t>SimChart </a:t>
            </a:r>
            <a:r>
              <a:rPr lang="en-US" b="1" dirty="0" smtClean="0"/>
              <a:t>Medication Administration Steps using e-MAR Continued…</a:t>
            </a:r>
            <a:endParaRPr lang="en-US" b="1" dirty="0"/>
          </a:p>
        </p:txBody>
      </p:sp>
      <p:sp>
        <p:nvSpPr>
          <p:cNvPr id="20" name="Left Arrow 19"/>
          <p:cNvSpPr/>
          <p:nvPr/>
        </p:nvSpPr>
        <p:spPr>
          <a:xfrm rot="931323">
            <a:off x="8499050" y="3859746"/>
            <a:ext cx="3008742" cy="1164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 To administer a medication, click the green circle</a:t>
            </a:r>
            <a:endParaRPr lang="en-US" sz="1400" dirty="0"/>
          </a:p>
        </p:txBody>
      </p:sp>
      <p:sp>
        <p:nvSpPr>
          <p:cNvPr id="21" name="Oval 20"/>
          <p:cNvSpPr/>
          <p:nvPr/>
        </p:nvSpPr>
        <p:spPr>
          <a:xfrm>
            <a:off x="957929" y="4925325"/>
            <a:ext cx="175928" cy="2114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47356" y="5514291"/>
            <a:ext cx="175928" cy="21146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ot;No&quot; Symbol 22"/>
          <p:cNvSpPr/>
          <p:nvPr/>
        </p:nvSpPr>
        <p:spPr>
          <a:xfrm rot="5574861">
            <a:off x="871412" y="6020170"/>
            <a:ext cx="327817" cy="289902"/>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5506922" y="4943353"/>
            <a:ext cx="237228" cy="22763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a:t>
            </a:r>
            <a:endParaRPr lang="en-US" dirty="0"/>
          </a:p>
        </p:txBody>
      </p:sp>
    </p:spTree>
    <p:extLst>
      <p:ext uri="{BB962C8B-B14F-4D97-AF65-F5344CB8AC3E}">
        <p14:creationId xmlns:p14="http://schemas.microsoft.com/office/powerpoint/2010/main" val="2210971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075" y="-239310"/>
            <a:ext cx="10515600" cy="1325563"/>
          </a:xfrm>
        </p:spPr>
        <p:txBody>
          <a:bodyPr/>
          <a:lstStyle/>
          <a:p>
            <a:pPr algn="ctr"/>
            <a:r>
              <a:rPr lang="en-US" dirty="0" smtClean="0"/>
              <a:t>SimChart e-MAR Orientation Continued…</a:t>
            </a:r>
            <a:endParaRPr lang="en-US" dirty="0"/>
          </a:p>
        </p:txBody>
      </p:sp>
      <p:pic>
        <p:nvPicPr>
          <p:cNvPr id="3" name="Picture 2"/>
          <p:cNvPicPr>
            <a:picLocks noChangeAspect="1"/>
          </p:cNvPicPr>
          <p:nvPr/>
        </p:nvPicPr>
        <p:blipFill>
          <a:blip r:embed="rId2"/>
          <a:stretch>
            <a:fillRect/>
          </a:stretch>
        </p:blipFill>
        <p:spPr>
          <a:xfrm>
            <a:off x="3848256" y="983145"/>
            <a:ext cx="4362450" cy="5438775"/>
          </a:xfrm>
          <a:prstGeom prst="rect">
            <a:avLst/>
          </a:prstGeom>
        </p:spPr>
      </p:pic>
      <p:sp>
        <p:nvSpPr>
          <p:cNvPr id="4" name="Left Arrow 3"/>
          <p:cNvSpPr/>
          <p:nvPr/>
        </p:nvSpPr>
        <p:spPr>
          <a:xfrm>
            <a:off x="6671315" y="2607858"/>
            <a:ext cx="3268033" cy="7949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5. Check box here to proceed with virtual medication administration </a:t>
            </a:r>
            <a:endParaRPr lang="en-US" sz="1100" dirty="0">
              <a:solidFill>
                <a:schemeClr val="bg1"/>
              </a:solidFill>
            </a:endParaRPr>
          </a:p>
        </p:txBody>
      </p:sp>
      <p:sp>
        <p:nvSpPr>
          <p:cNvPr id="6" name="Left Arrow 5"/>
          <p:cNvSpPr/>
          <p:nvPr/>
        </p:nvSpPr>
        <p:spPr>
          <a:xfrm>
            <a:off x="6240623" y="4235122"/>
            <a:ext cx="4129416" cy="8805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7. Enter medication administration time according to </a:t>
            </a:r>
            <a:r>
              <a:rPr lang="en-US" sz="1100" dirty="0" smtClean="0">
                <a:solidFill>
                  <a:schemeClr val="bg1"/>
                </a:solidFill>
              </a:rPr>
              <a:t>time in SimChart</a:t>
            </a:r>
            <a:endParaRPr lang="en-US" sz="1100" dirty="0">
              <a:solidFill>
                <a:schemeClr val="bg1"/>
              </a:solidFill>
            </a:endParaRPr>
          </a:p>
        </p:txBody>
      </p:sp>
      <p:sp>
        <p:nvSpPr>
          <p:cNvPr id="9" name="Left Arrow 8"/>
          <p:cNvSpPr/>
          <p:nvPr/>
        </p:nvSpPr>
        <p:spPr>
          <a:xfrm rot="21301039">
            <a:off x="5845535" y="5249192"/>
            <a:ext cx="3565619" cy="5843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8. Enter initials after performing medication checks </a:t>
            </a:r>
            <a:endParaRPr lang="en-US" sz="1200" dirty="0"/>
          </a:p>
        </p:txBody>
      </p:sp>
      <p:sp>
        <p:nvSpPr>
          <p:cNvPr id="12" name="Left Arrow 11"/>
          <p:cNvSpPr/>
          <p:nvPr/>
        </p:nvSpPr>
        <p:spPr>
          <a:xfrm>
            <a:off x="7876486" y="1913948"/>
            <a:ext cx="3515189" cy="9123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4. Click in box prior to verbalizing scanning patient medication label. After clicking, verbalize the use barcode scanner to scan med label.  </a:t>
            </a:r>
            <a:endParaRPr lang="en-US" dirty="0"/>
          </a:p>
        </p:txBody>
      </p:sp>
      <p:sp>
        <p:nvSpPr>
          <p:cNvPr id="13" name="Left Arrow 12"/>
          <p:cNvSpPr/>
          <p:nvPr/>
        </p:nvSpPr>
        <p:spPr>
          <a:xfrm rot="20684590">
            <a:off x="7848357" y="782595"/>
            <a:ext cx="3268033" cy="9430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3. </a:t>
            </a:r>
            <a:r>
              <a:rPr lang="en-US" sz="1050" dirty="0" smtClean="0"/>
              <a:t>Click in box prior to verbalizing scanning patient ID band. After clicking, verbalize the use of barcode scanner to scan ID band.</a:t>
            </a:r>
            <a:endParaRPr lang="en-US" sz="1050" dirty="0"/>
          </a:p>
        </p:txBody>
      </p:sp>
      <p:sp>
        <p:nvSpPr>
          <p:cNvPr id="14" name="Left Arrow 13"/>
          <p:cNvSpPr/>
          <p:nvPr/>
        </p:nvSpPr>
        <p:spPr>
          <a:xfrm>
            <a:off x="6884018" y="3440192"/>
            <a:ext cx="3268033" cy="7949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6. Perform 3</a:t>
            </a:r>
            <a:r>
              <a:rPr lang="en-US" sz="1400" baseline="30000" dirty="0" smtClean="0">
                <a:solidFill>
                  <a:schemeClr val="bg1"/>
                </a:solidFill>
              </a:rPr>
              <a:t>rd</a:t>
            </a:r>
            <a:r>
              <a:rPr lang="en-US" sz="1400" dirty="0" smtClean="0">
                <a:solidFill>
                  <a:schemeClr val="bg1"/>
                </a:solidFill>
              </a:rPr>
              <a:t> medication check using 6 rights</a:t>
            </a:r>
            <a:endParaRPr lang="en-US" sz="1400" dirty="0">
              <a:solidFill>
                <a:schemeClr val="bg1"/>
              </a:solidFill>
            </a:endParaRPr>
          </a:p>
        </p:txBody>
      </p:sp>
      <p:sp>
        <p:nvSpPr>
          <p:cNvPr id="15" name="Left Arrow 14"/>
          <p:cNvSpPr/>
          <p:nvPr/>
        </p:nvSpPr>
        <p:spPr>
          <a:xfrm>
            <a:off x="6029481" y="5910605"/>
            <a:ext cx="3565619" cy="4237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9. Click save and administer medication to patient </a:t>
            </a:r>
            <a:endParaRPr lang="en-US" sz="1200" dirty="0"/>
          </a:p>
        </p:txBody>
      </p:sp>
    </p:spTree>
    <p:extLst>
      <p:ext uri="{BB962C8B-B14F-4D97-AF65-F5344CB8AC3E}">
        <p14:creationId xmlns:p14="http://schemas.microsoft.com/office/powerpoint/2010/main" val="3788395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IV, Injection, and IV Pump Virtual Medication Administration Practice </a:t>
            </a:r>
            <a:endParaRPr lang="en-US" dirty="0"/>
          </a:p>
        </p:txBody>
      </p:sp>
      <p:sp>
        <p:nvSpPr>
          <p:cNvPr id="3" name="Text Placeholder 2"/>
          <p:cNvSpPr>
            <a:spLocks noGrp="1"/>
          </p:cNvSpPr>
          <p:nvPr>
            <p:ph type="body" idx="1"/>
          </p:nvPr>
        </p:nvSpPr>
        <p:spPr/>
        <p:txBody>
          <a:bodyPr/>
          <a:lstStyle/>
          <a:p>
            <a:r>
              <a:rPr lang="en-US" dirty="0" smtClean="0"/>
              <a:t>Practice using drag and drop/annotation to perform other forms of medication administration </a:t>
            </a:r>
            <a:endParaRPr lang="en-US" dirty="0"/>
          </a:p>
        </p:txBody>
      </p:sp>
    </p:spTree>
    <p:extLst>
      <p:ext uri="{BB962C8B-B14F-4D97-AF65-F5344CB8AC3E}">
        <p14:creationId xmlns:p14="http://schemas.microsoft.com/office/powerpoint/2010/main" val="1152882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276" y="143510"/>
            <a:ext cx="6004336" cy="523220"/>
          </a:xfrm>
          <a:prstGeom prst="rect">
            <a:avLst/>
          </a:prstGeom>
          <a:noFill/>
        </p:spPr>
        <p:txBody>
          <a:bodyPr wrap="none" rtlCol="0">
            <a:spAutoFit/>
          </a:bodyPr>
          <a:lstStyle/>
          <a:p>
            <a:r>
              <a:rPr lang="en-US" sz="2800" b="1" u="sng" dirty="0" smtClean="0">
                <a:latin typeface="+mj-lt"/>
              </a:rPr>
              <a:t>Medication Administration Practice Steps</a:t>
            </a:r>
            <a:endParaRPr lang="en-US" sz="2800" b="1" u="sng" dirty="0">
              <a:latin typeface="+mj-lt"/>
            </a:endParaRPr>
          </a:p>
        </p:txBody>
      </p:sp>
      <p:sp>
        <p:nvSpPr>
          <p:cNvPr id="14" name="Rectangle 13"/>
          <p:cNvSpPr/>
          <p:nvPr/>
        </p:nvSpPr>
        <p:spPr>
          <a:xfrm>
            <a:off x="6806189" y="2363486"/>
            <a:ext cx="2289741" cy="1110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109528" y="1968805"/>
            <a:ext cx="1615699" cy="338554"/>
          </a:xfrm>
          <a:prstGeom prst="rect">
            <a:avLst/>
          </a:prstGeom>
          <a:noFill/>
        </p:spPr>
        <p:txBody>
          <a:bodyPr wrap="none" rtlCol="0">
            <a:spAutoFit/>
          </a:bodyPr>
          <a:lstStyle/>
          <a:p>
            <a:r>
              <a:rPr lang="en-US" sz="1600" dirty="0" smtClean="0"/>
              <a:t>Medication Label</a:t>
            </a:r>
            <a:endParaRPr lang="en-US" sz="1600" dirty="0"/>
          </a:p>
        </p:txBody>
      </p:sp>
      <p:sp>
        <p:nvSpPr>
          <p:cNvPr id="16" name="TextBox 15"/>
          <p:cNvSpPr txBox="1"/>
          <p:nvPr/>
        </p:nvSpPr>
        <p:spPr>
          <a:xfrm>
            <a:off x="396985" y="656432"/>
            <a:ext cx="8443530" cy="2308324"/>
          </a:xfrm>
          <a:prstGeom prst="rect">
            <a:avLst/>
          </a:prstGeom>
          <a:noFill/>
        </p:spPr>
        <p:txBody>
          <a:bodyPr wrap="none" rtlCol="0">
            <a:spAutoFit/>
          </a:bodyPr>
          <a:lstStyle/>
          <a:p>
            <a:pPr marL="342900" indent="-342900">
              <a:buAutoNum type="arabicPeriod"/>
            </a:pPr>
            <a:r>
              <a:rPr lang="en-US" dirty="0" smtClean="0">
                <a:latin typeface="+mj-lt"/>
              </a:rPr>
              <a:t>Verbalize to Simulation Nurse which syringe you would use to prepare medication. </a:t>
            </a:r>
          </a:p>
          <a:p>
            <a:pPr marL="342900" indent="-342900">
              <a:buFont typeface="+mj-lt"/>
              <a:buAutoNum type="arabicPeriod"/>
            </a:pPr>
            <a:r>
              <a:rPr lang="en-US" dirty="0">
                <a:latin typeface="+mj-lt"/>
              </a:rPr>
              <a:t>Use annotation draw feature to show how many ml of medication you would draw up</a:t>
            </a:r>
          </a:p>
          <a:p>
            <a:pPr marL="342900" indent="-342900">
              <a:buFont typeface="+mj-lt"/>
              <a:buAutoNum type="arabicPeriod"/>
            </a:pPr>
            <a:r>
              <a:rPr lang="en-US" dirty="0">
                <a:latin typeface="+mj-lt"/>
              </a:rPr>
              <a:t>Label your medication syringe appropriately using the annotation text feature </a:t>
            </a:r>
            <a:endParaRPr lang="en-US" dirty="0" smtClean="0">
              <a:latin typeface="+mj-lt"/>
            </a:endParaRPr>
          </a:p>
          <a:p>
            <a:r>
              <a:rPr lang="en-US" dirty="0">
                <a:latin typeface="+mj-lt"/>
              </a:rPr>
              <a:t>4</a:t>
            </a:r>
            <a:r>
              <a:rPr lang="en-US" dirty="0" smtClean="0">
                <a:latin typeface="+mj-lt"/>
              </a:rPr>
              <a:t>. Ensure you are </a:t>
            </a:r>
            <a:r>
              <a:rPr lang="en-US" u="sng" dirty="0" smtClean="0">
                <a:latin typeface="+mj-lt"/>
              </a:rPr>
              <a:t>verbalizing</a:t>
            </a:r>
            <a:r>
              <a:rPr lang="en-US" dirty="0" smtClean="0">
                <a:latin typeface="+mj-lt"/>
              </a:rPr>
              <a:t> all of your med checks </a:t>
            </a:r>
          </a:p>
          <a:p>
            <a:r>
              <a:rPr lang="en-US" dirty="0">
                <a:latin typeface="+mj-lt"/>
              </a:rPr>
              <a:t> </a:t>
            </a:r>
            <a:r>
              <a:rPr lang="en-US" dirty="0" smtClean="0">
                <a:latin typeface="+mj-lt"/>
              </a:rPr>
              <a:t>    a. Review your Performance Skills Checklists if you have questions</a:t>
            </a:r>
          </a:p>
          <a:p>
            <a:endParaRPr lang="en-US" dirty="0" smtClean="0">
              <a:latin typeface="+mj-lt"/>
            </a:endParaRPr>
          </a:p>
          <a:p>
            <a:r>
              <a:rPr lang="en-US" dirty="0" smtClean="0">
                <a:solidFill>
                  <a:srgbClr val="C00000"/>
                </a:solidFill>
                <a:latin typeface="+mj-lt"/>
              </a:rPr>
              <a:t>*See next slide for completed example*</a:t>
            </a:r>
          </a:p>
          <a:p>
            <a:endParaRPr lang="en-US" dirty="0"/>
          </a:p>
        </p:txBody>
      </p:sp>
      <p:pic>
        <p:nvPicPr>
          <p:cNvPr id="17" name="Picture 16"/>
          <p:cNvPicPr>
            <a:picLocks noChangeAspect="1"/>
          </p:cNvPicPr>
          <p:nvPr/>
        </p:nvPicPr>
        <p:blipFill>
          <a:blip r:embed="rId2"/>
          <a:stretch>
            <a:fillRect/>
          </a:stretch>
        </p:blipFill>
        <p:spPr>
          <a:xfrm>
            <a:off x="1066406" y="2877364"/>
            <a:ext cx="1697395" cy="3098803"/>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0" b="98821" l="3050" r="100000"/>
                    </a14:imgEffect>
                  </a14:imgLayer>
                </a14:imgProps>
              </a:ext>
            </a:extLst>
          </a:blip>
          <a:stretch>
            <a:fillRect/>
          </a:stretch>
        </p:blipFill>
        <p:spPr>
          <a:xfrm>
            <a:off x="10636783" y="4451489"/>
            <a:ext cx="944868" cy="643056"/>
          </a:xfrm>
          <a:prstGeom prst="rect">
            <a:avLst/>
          </a:prstGeom>
        </p:spPr>
      </p:pic>
      <p:cxnSp>
        <p:nvCxnSpPr>
          <p:cNvPr id="5" name="Straight Connector 4"/>
          <p:cNvCxnSpPr/>
          <p:nvPr/>
        </p:nvCxnSpPr>
        <p:spPr>
          <a:xfrm>
            <a:off x="9939130" y="2554247"/>
            <a:ext cx="23854"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TechLITE Insulin Syringes | ARKRAY USA"/>
          <p:cNvPicPr>
            <a:picLocks noChangeAspect="1" noChangeArrowheads="1"/>
          </p:cNvPicPr>
          <p:nvPr/>
        </p:nvPicPr>
        <p:blipFill rotWithShape="1">
          <a:blip r:embed="rId5">
            <a:extLst>
              <a:ext uri="{28A0092B-C50C-407E-A947-70E740481C1C}">
                <a14:useLocalDpi xmlns:a14="http://schemas.microsoft.com/office/drawing/2010/main" val="0"/>
              </a:ext>
            </a:extLst>
          </a:blip>
          <a:srcRect l="26993" t="14030" r="59909"/>
          <a:stretch/>
        </p:blipFill>
        <p:spPr bwMode="auto">
          <a:xfrm>
            <a:off x="4315353" y="3653082"/>
            <a:ext cx="591844" cy="32973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5135" t="39287" r="6250" b="40204"/>
          <a:stretch/>
        </p:blipFill>
        <p:spPr>
          <a:xfrm rot="5400000">
            <a:off x="8727087" y="4934021"/>
            <a:ext cx="2875407" cy="432156"/>
          </a:xfrm>
          <a:prstGeom prst="rect">
            <a:avLst/>
          </a:prstGeom>
        </p:spPr>
      </p:pic>
      <p:pic>
        <p:nvPicPr>
          <p:cNvPr id="24" name="Picture 4" descr="3ML LUER LOCK SYRINGE | BUY SYRINGES ONLINE AT SOLMED – Solmed ..."/>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878" t="12921" r="7693" b="8945"/>
          <a:stretch/>
        </p:blipFill>
        <p:spPr bwMode="auto">
          <a:xfrm rot="2962533">
            <a:off x="4456133" y="4595454"/>
            <a:ext cx="1869158" cy="15672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B D 1ml Leur-Lok Syrin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914" t="23482" r="6590" b="27664"/>
          <a:stretch/>
        </p:blipFill>
        <p:spPr bwMode="auto">
          <a:xfrm rot="6795192">
            <a:off x="6450098" y="5034005"/>
            <a:ext cx="1666987" cy="9307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TransMed Company BD 10mL Sterile Syringe Only LUER-LOK Tip Item No ..."/>
          <p:cNvPicPr>
            <a:picLocks noChangeAspect="1" noChangeArrowheads="1"/>
          </p:cNvPicPr>
          <p:nvPr/>
        </p:nvPicPr>
        <p:blipFill rotWithShape="1">
          <a:blip r:embed="rId9">
            <a:extLst>
              <a:ext uri="{28A0092B-C50C-407E-A947-70E740481C1C}">
                <a14:useLocalDpi xmlns:a14="http://schemas.microsoft.com/office/drawing/2010/main" val="0"/>
              </a:ext>
            </a:extLst>
          </a:blip>
          <a:srcRect t="15109" b="18149"/>
          <a:stretch/>
        </p:blipFill>
        <p:spPr bwMode="auto">
          <a:xfrm rot="5400000">
            <a:off x="6841168" y="4798309"/>
            <a:ext cx="2590294" cy="5849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5cc Single-Use Syringe Box of 125 | shop.benco.com"/>
          <p:cNvPicPr>
            <a:picLocks noChangeAspect="1" noChangeArrowheads="1"/>
          </p:cNvPicPr>
          <p:nvPr/>
        </p:nvPicPr>
        <p:blipFill rotWithShape="1">
          <a:blip r:embed="rId10">
            <a:extLst>
              <a:ext uri="{28A0092B-C50C-407E-A947-70E740481C1C}">
                <a14:useLocalDpi xmlns:a14="http://schemas.microsoft.com/office/drawing/2010/main" val="0"/>
              </a:ext>
            </a:extLst>
          </a:blip>
          <a:srcRect t="32795" b="34246"/>
          <a:stretch/>
        </p:blipFill>
        <p:spPr bwMode="auto">
          <a:xfrm rot="5400000">
            <a:off x="5052273" y="4877895"/>
            <a:ext cx="2572089" cy="8477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BD Twinpak Dual Cannula Device - B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698" t="34234" r="4012" b="34428"/>
          <a:stretch/>
        </p:blipFill>
        <p:spPr bwMode="auto">
          <a:xfrm rot="5400000">
            <a:off x="7859066" y="4824441"/>
            <a:ext cx="1929792" cy="35042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BD Twinpak Dual Cannula Device - B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698" t="34234" r="4012" b="34428"/>
          <a:stretch/>
        </p:blipFill>
        <p:spPr bwMode="auto">
          <a:xfrm rot="5400000">
            <a:off x="8493785" y="4816347"/>
            <a:ext cx="1929792" cy="3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428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4" descr="5cc Single-Use Syringe Box of 125 | shop.benco.com"/>
          <p:cNvPicPr>
            <a:picLocks noChangeAspect="1" noChangeArrowheads="1"/>
          </p:cNvPicPr>
          <p:nvPr/>
        </p:nvPicPr>
        <p:blipFill rotWithShape="1">
          <a:blip r:embed="rId2">
            <a:extLst>
              <a:ext uri="{28A0092B-C50C-407E-A947-70E740481C1C}">
                <a14:useLocalDpi xmlns:a14="http://schemas.microsoft.com/office/drawing/2010/main" val="0"/>
              </a:ext>
            </a:extLst>
          </a:blip>
          <a:srcRect t="32795" b="34246"/>
          <a:stretch/>
        </p:blipFill>
        <p:spPr bwMode="auto">
          <a:xfrm rot="5400000">
            <a:off x="2867828" y="4267679"/>
            <a:ext cx="3040594" cy="10021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96985" y="656432"/>
            <a:ext cx="8549905" cy="1754326"/>
          </a:xfrm>
          <a:prstGeom prst="rect">
            <a:avLst/>
          </a:prstGeom>
          <a:noFill/>
        </p:spPr>
        <p:txBody>
          <a:bodyPr wrap="none" rtlCol="0">
            <a:spAutoFit/>
          </a:bodyPr>
          <a:lstStyle/>
          <a:p>
            <a:pPr marL="342900" indent="-342900">
              <a:buAutoNum type="arabicPeriod"/>
            </a:pPr>
            <a:r>
              <a:rPr lang="en-US" dirty="0" smtClean="0">
                <a:latin typeface="+mj-lt"/>
              </a:rPr>
              <a:t>Verbalize to Simulation Nurse which syringe you would use to prepare medication. </a:t>
            </a:r>
          </a:p>
          <a:p>
            <a:pPr marL="342900" indent="-342900">
              <a:buFont typeface="+mj-lt"/>
              <a:buAutoNum type="arabicPeriod"/>
            </a:pPr>
            <a:r>
              <a:rPr lang="en-US" dirty="0">
                <a:latin typeface="+mj-lt"/>
              </a:rPr>
              <a:t>Use annotation draw feature to show how many ml of medication you would draw up</a:t>
            </a:r>
          </a:p>
          <a:p>
            <a:pPr marL="342900" indent="-342900">
              <a:buFont typeface="+mj-lt"/>
              <a:buAutoNum type="arabicPeriod"/>
            </a:pPr>
            <a:r>
              <a:rPr lang="en-US" dirty="0">
                <a:latin typeface="+mj-lt"/>
              </a:rPr>
              <a:t>Label your medication syringe appropriately using the annotation text feature </a:t>
            </a:r>
            <a:endParaRPr lang="en-US" dirty="0" smtClean="0">
              <a:latin typeface="+mj-lt"/>
            </a:endParaRPr>
          </a:p>
          <a:p>
            <a:r>
              <a:rPr lang="en-US" dirty="0">
                <a:latin typeface="+mj-lt"/>
              </a:rPr>
              <a:t>4</a:t>
            </a:r>
            <a:r>
              <a:rPr lang="en-US" dirty="0" smtClean="0">
                <a:latin typeface="+mj-lt"/>
              </a:rPr>
              <a:t>. Ensure you are </a:t>
            </a:r>
            <a:r>
              <a:rPr lang="en-US" u="sng" dirty="0" smtClean="0">
                <a:latin typeface="+mj-lt"/>
              </a:rPr>
              <a:t>verbalizing</a:t>
            </a:r>
            <a:r>
              <a:rPr lang="en-US" dirty="0" smtClean="0">
                <a:latin typeface="+mj-lt"/>
              </a:rPr>
              <a:t> all of your med checks </a:t>
            </a:r>
          </a:p>
          <a:p>
            <a:r>
              <a:rPr lang="en-US" dirty="0">
                <a:latin typeface="+mj-lt"/>
              </a:rPr>
              <a:t> </a:t>
            </a:r>
            <a:r>
              <a:rPr lang="en-US" dirty="0" smtClean="0">
                <a:latin typeface="+mj-lt"/>
              </a:rPr>
              <a:t>    a. Review your Performance Skills Checklists if you have questions</a:t>
            </a:r>
          </a:p>
          <a:p>
            <a:endParaRPr lang="en-US" dirty="0"/>
          </a:p>
        </p:txBody>
      </p:sp>
      <p:sp>
        <p:nvSpPr>
          <p:cNvPr id="6" name="TextBox 5"/>
          <p:cNvSpPr txBox="1"/>
          <p:nvPr/>
        </p:nvSpPr>
        <p:spPr>
          <a:xfrm>
            <a:off x="207276" y="143510"/>
            <a:ext cx="9005735" cy="523220"/>
          </a:xfrm>
          <a:prstGeom prst="rect">
            <a:avLst/>
          </a:prstGeom>
          <a:noFill/>
        </p:spPr>
        <p:txBody>
          <a:bodyPr wrap="none" rtlCol="0">
            <a:spAutoFit/>
          </a:bodyPr>
          <a:lstStyle/>
          <a:p>
            <a:r>
              <a:rPr lang="en-US" sz="2800" b="1" u="sng" dirty="0" smtClean="0">
                <a:latin typeface="+mj-lt"/>
              </a:rPr>
              <a:t>Medication Administration Practice Steps: Completed Example</a:t>
            </a:r>
            <a:endParaRPr lang="en-US" sz="2800" b="1" u="sng" dirty="0">
              <a:latin typeface="+mj-lt"/>
            </a:endParaRPr>
          </a:p>
        </p:txBody>
      </p:sp>
      <p:sp>
        <p:nvSpPr>
          <p:cNvPr id="14" name="Rectangle 13"/>
          <p:cNvSpPr/>
          <p:nvPr/>
        </p:nvSpPr>
        <p:spPr>
          <a:xfrm>
            <a:off x="5170505" y="3051001"/>
            <a:ext cx="2289741" cy="1110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Patient Sparky Devil </a:t>
            </a:r>
          </a:p>
          <a:p>
            <a:pPr algn="ctr"/>
            <a:r>
              <a:rPr lang="en-US" dirty="0" smtClean="0">
                <a:solidFill>
                  <a:schemeClr val="tx1"/>
                </a:solidFill>
              </a:rPr>
              <a:t>Sodium Chloride 1.5ml IV, once now</a:t>
            </a:r>
          </a:p>
          <a:p>
            <a:pPr algn="ctr"/>
            <a:r>
              <a:rPr lang="en-US" dirty="0" smtClean="0">
                <a:solidFill>
                  <a:schemeClr val="tx1"/>
                </a:solidFill>
              </a:rPr>
              <a:t>X/X/XXXX 0000 SN</a:t>
            </a:r>
            <a:endParaRPr lang="en-US" dirty="0"/>
          </a:p>
        </p:txBody>
      </p:sp>
      <p:sp>
        <p:nvSpPr>
          <p:cNvPr id="15" name="TextBox 14"/>
          <p:cNvSpPr txBox="1"/>
          <p:nvPr/>
        </p:nvSpPr>
        <p:spPr>
          <a:xfrm>
            <a:off x="5507525" y="2653138"/>
            <a:ext cx="1615699" cy="338554"/>
          </a:xfrm>
          <a:prstGeom prst="rect">
            <a:avLst/>
          </a:prstGeom>
          <a:noFill/>
        </p:spPr>
        <p:txBody>
          <a:bodyPr wrap="none" rtlCol="0">
            <a:spAutoFit/>
          </a:bodyPr>
          <a:lstStyle/>
          <a:p>
            <a:r>
              <a:rPr lang="en-US" sz="1600" dirty="0" smtClean="0"/>
              <a:t>Medication Label</a:t>
            </a:r>
            <a:endParaRPr lang="en-US" sz="1600" dirty="0"/>
          </a:p>
        </p:txBody>
      </p:sp>
      <p:pic>
        <p:nvPicPr>
          <p:cNvPr id="17" name="Picture 16"/>
          <p:cNvPicPr>
            <a:picLocks noChangeAspect="1"/>
          </p:cNvPicPr>
          <p:nvPr/>
        </p:nvPicPr>
        <p:blipFill>
          <a:blip r:embed="rId3"/>
          <a:stretch>
            <a:fillRect/>
          </a:stretch>
        </p:blipFill>
        <p:spPr>
          <a:xfrm>
            <a:off x="1066406" y="2877364"/>
            <a:ext cx="1697395" cy="3098803"/>
          </a:xfrm>
          <a:prstGeom prst="rect">
            <a:avLst/>
          </a:prstGeom>
        </p:spPr>
      </p:pic>
      <p:cxnSp>
        <p:nvCxnSpPr>
          <p:cNvPr id="3" name="Straight Connector 2"/>
          <p:cNvCxnSpPr/>
          <p:nvPr/>
        </p:nvCxnSpPr>
        <p:spPr>
          <a:xfrm flipH="1">
            <a:off x="3561489" y="4502690"/>
            <a:ext cx="1582309" cy="318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939130" y="2554247"/>
            <a:ext cx="23854"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TechLITE Insulin Syringes | ARKRAY USA"/>
          <p:cNvPicPr>
            <a:picLocks noChangeAspect="1" noChangeArrowheads="1"/>
          </p:cNvPicPr>
          <p:nvPr/>
        </p:nvPicPr>
        <p:blipFill rotWithShape="1">
          <a:blip r:embed="rId4">
            <a:extLst>
              <a:ext uri="{28A0092B-C50C-407E-A947-70E740481C1C}">
                <a14:useLocalDpi xmlns:a14="http://schemas.microsoft.com/office/drawing/2010/main" val="0"/>
              </a:ext>
            </a:extLst>
          </a:blip>
          <a:srcRect l="26993" t="14030" r="59909"/>
          <a:stretch/>
        </p:blipFill>
        <p:spPr bwMode="auto">
          <a:xfrm>
            <a:off x="8252274" y="2991692"/>
            <a:ext cx="591844" cy="32973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5135" t="39287" r="6250" b="40204"/>
          <a:stretch/>
        </p:blipFill>
        <p:spPr>
          <a:xfrm rot="5400000">
            <a:off x="10378788" y="4603973"/>
            <a:ext cx="2875407" cy="432156"/>
          </a:xfrm>
          <a:prstGeom prst="rect">
            <a:avLst/>
          </a:prstGeom>
        </p:spPr>
      </p:pic>
      <p:pic>
        <p:nvPicPr>
          <p:cNvPr id="24" name="Picture 4" descr="3ML LUER LOCK SYRINGE | BUY SYRINGES ONLINE AT SOLMED – Solmed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78" t="12921" r="7693" b="8945"/>
          <a:stretch/>
        </p:blipFill>
        <p:spPr bwMode="auto">
          <a:xfrm rot="2962533">
            <a:off x="8093313" y="3906503"/>
            <a:ext cx="1869158" cy="15672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B D 1ml Leur-Lok Syrin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914" t="23482" r="6590" b="27664"/>
          <a:stretch/>
        </p:blipFill>
        <p:spPr bwMode="auto">
          <a:xfrm rot="6795192">
            <a:off x="9314283" y="4107292"/>
            <a:ext cx="1666987" cy="9307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TransMed Company BD 10mL Sterile Syringe Only LUER-LOK Tip Item No ..."/>
          <p:cNvPicPr>
            <a:picLocks noChangeAspect="1" noChangeArrowheads="1"/>
          </p:cNvPicPr>
          <p:nvPr/>
        </p:nvPicPr>
        <p:blipFill rotWithShape="1">
          <a:blip r:embed="rId8">
            <a:extLst>
              <a:ext uri="{28A0092B-C50C-407E-A947-70E740481C1C}">
                <a14:useLocalDpi xmlns:a14="http://schemas.microsoft.com/office/drawing/2010/main" val="0"/>
              </a:ext>
            </a:extLst>
          </a:blip>
          <a:srcRect t="15109" b="18149"/>
          <a:stretch/>
        </p:blipFill>
        <p:spPr bwMode="auto">
          <a:xfrm rot="5400000">
            <a:off x="9465773" y="4353084"/>
            <a:ext cx="2590294" cy="5849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5cc Single-Use Syringe Box of 125 | shop.benco.com"/>
          <p:cNvPicPr>
            <a:picLocks noChangeAspect="1" noChangeArrowheads="1"/>
          </p:cNvPicPr>
          <p:nvPr/>
        </p:nvPicPr>
        <p:blipFill rotWithShape="1">
          <a:blip r:embed="rId2">
            <a:extLst>
              <a:ext uri="{28A0092B-C50C-407E-A947-70E740481C1C}">
                <a14:useLocalDpi xmlns:a14="http://schemas.microsoft.com/office/drawing/2010/main" val="0"/>
              </a:ext>
            </a:extLst>
          </a:blip>
          <a:srcRect t="32795" b="34246"/>
          <a:stretch/>
        </p:blipFill>
        <p:spPr bwMode="auto">
          <a:xfrm rot="5400000">
            <a:off x="8229223" y="4266260"/>
            <a:ext cx="2572089" cy="8477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BD Twinpak Dual Cannula Device - B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698" t="34234" r="4012" b="34428"/>
          <a:stretch/>
        </p:blipFill>
        <p:spPr bwMode="auto">
          <a:xfrm rot="5400000">
            <a:off x="3818510" y="2690367"/>
            <a:ext cx="1117221" cy="2028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BD Twinpak Dual Cannula Device - B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698" t="34234" r="4012" b="34428"/>
          <a:stretch/>
        </p:blipFill>
        <p:spPr bwMode="auto">
          <a:xfrm rot="5400000">
            <a:off x="10359137" y="4359285"/>
            <a:ext cx="1929792" cy="3504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0">
            <a:extLst>
              <a:ext uri="{BEBA8EAE-BF5A-486C-A8C5-ECC9F3942E4B}">
                <a14:imgProps xmlns:a14="http://schemas.microsoft.com/office/drawing/2010/main">
                  <a14:imgLayer r:embed="rId11">
                    <a14:imgEffect>
                      <a14:backgroundRemoval t="0" b="98821" l="3050" r="100000"/>
                    </a14:imgEffect>
                  </a14:imgLayer>
                </a14:imgProps>
              </a:ext>
            </a:extLst>
          </a:blip>
          <a:stretch>
            <a:fillRect/>
          </a:stretch>
        </p:blipFill>
        <p:spPr>
          <a:xfrm>
            <a:off x="9597375" y="6067022"/>
            <a:ext cx="944868" cy="643056"/>
          </a:xfrm>
          <a:prstGeom prst="rect">
            <a:avLst/>
          </a:prstGeom>
        </p:spPr>
      </p:pic>
    </p:spTree>
    <p:extLst>
      <p:ext uri="{BB962C8B-B14F-4D97-AF65-F5344CB8AC3E}">
        <p14:creationId xmlns:p14="http://schemas.microsoft.com/office/powerpoint/2010/main" val="2237295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2"/>
          <a:srcRect l="8030" r="19503" b="11881"/>
          <a:stretch/>
        </p:blipFill>
        <p:spPr>
          <a:xfrm>
            <a:off x="7482178" y="1267325"/>
            <a:ext cx="2829562" cy="5084216"/>
          </a:xfrm>
          <a:prstGeom prst="rect">
            <a:avLst/>
          </a:prstGeom>
        </p:spPr>
      </p:pic>
      <p:pic>
        <p:nvPicPr>
          <p:cNvPr id="13" name="Picture 12"/>
          <p:cNvPicPr>
            <a:picLocks noChangeAspect="1"/>
          </p:cNvPicPr>
          <p:nvPr/>
        </p:nvPicPr>
        <p:blipFill>
          <a:blip r:embed="rId3"/>
          <a:stretch>
            <a:fillRect/>
          </a:stretch>
        </p:blipFill>
        <p:spPr>
          <a:xfrm>
            <a:off x="1948071" y="2360595"/>
            <a:ext cx="4237300" cy="3990945"/>
          </a:xfrm>
          <a:prstGeom prst="rect">
            <a:avLst/>
          </a:prstGeom>
        </p:spPr>
      </p:pic>
      <p:sp>
        <p:nvSpPr>
          <p:cNvPr id="14" name="TextBox 13"/>
          <p:cNvSpPr txBox="1"/>
          <p:nvPr/>
        </p:nvSpPr>
        <p:spPr>
          <a:xfrm>
            <a:off x="62740" y="95802"/>
            <a:ext cx="3953839" cy="523220"/>
          </a:xfrm>
          <a:prstGeom prst="rect">
            <a:avLst/>
          </a:prstGeom>
          <a:noFill/>
        </p:spPr>
        <p:txBody>
          <a:bodyPr wrap="none" rtlCol="0">
            <a:spAutoFit/>
          </a:bodyPr>
          <a:lstStyle/>
          <a:p>
            <a:r>
              <a:rPr lang="en-US" sz="2800" b="1" dirty="0" smtClean="0">
                <a:latin typeface="+mj-lt"/>
              </a:rPr>
              <a:t>Medication Administration</a:t>
            </a:r>
            <a:endParaRPr lang="en-US" sz="2800" b="1" dirty="0">
              <a:latin typeface="+mj-lt"/>
            </a:endParaRPr>
          </a:p>
        </p:txBody>
      </p:sp>
      <p:sp>
        <p:nvSpPr>
          <p:cNvPr id="15" name="TextBox 14"/>
          <p:cNvSpPr txBox="1"/>
          <p:nvPr/>
        </p:nvSpPr>
        <p:spPr>
          <a:xfrm>
            <a:off x="129332" y="795473"/>
            <a:ext cx="8970533" cy="1785104"/>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mj-lt"/>
              </a:rPr>
              <a:t>Use </a:t>
            </a:r>
            <a:r>
              <a:rPr lang="en-US" sz="2000" u="sng" dirty="0">
                <a:latin typeface="+mj-lt"/>
              </a:rPr>
              <a:t>a</a:t>
            </a:r>
            <a:r>
              <a:rPr lang="en-US" sz="2000" u="sng" dirty="0" smtClean="0">
                <a:latin typeface="+mj-lt"/>
              </a:rPr>
              <a:t>nnotate draw feature </a:t>
            </a:r>
            <a:r>
              <a:rPr lang="en-US" sz="2000" dirty="0" smtClean="0">
                <a:latin typeface="+mj-lt"/>
              </a:rPr>
              <a:t>to demonstrate location of medication administration</a:t>
            </a:r>
          </a:p>
          <a:p>
            <a:pPr marL="800100" lvl="1" indent="-342900">
              <a:buFont typeface="Arial" panose="020B0604020202020204" pitchFamily="34" charset="0"/>
              <a:buChar char="•"/>
            </a:pPr>
            <a:r>
              <a:rPr lang="en-US" dirty="0" smtClean="0">
                <a:latin typeface="+mj-lt"/>
              </a:rPr>
              <a:t>Review </a:t>
            </a:r>
            <a:r>
              <a:rPr lang="en-US" dirty="0">
                <a:latin typeface="+mj-lt"/>
              </a:rPr>
              <a:t>your Performance Skills Checklists if you have </a:t>
            </a:r>
            <a:r>
              <a:rPr lang="en-US" dirty="0" smtClean="0">
                <a:latin typeface="+mj-lt"/>
              </a:rPr>
              <a:t>questions</a:t>
            </a:r>
          </a:p>
          <a:p>
            <a:pPr marL="800100" lvl="1" indent="-342900">
              <a:buFont typeface="Arial" panose="020B0604020202020204" pitchFamily="34" charset="0"/>
              <a:buChar char="•"/>
            </a:pPr>
            <a:endParaRPr lang="en-US" dirty="0"/>
          </a:p>
          <a:p>
            <a:pPr lvl="1"/>
            <a:r>
              <a:rPr lang="en-US" dirty="0" smtClean="0">
                <a:solidFill>
                  <a:srgbClr val="C00000"/>
                </a:solidFill>
              </a:rPr>
              <a:t>*See next slide for completed example* </a:t>
            </a:r>
            <a:endParaRPr lang="en-US" dirty="0">
              <a:solidFill>
                <a:srgbClr val="C00000"/>
              </a:solidFill>
            </a:endParaRPr>
          </a:p>
          <a:p>
            <a:endParaRPr lang="en-US" dirty="0" smtClean="0"/>
          </a:p>
          <a:p>
            <a:endParaRPr lang="en-US" dirty="0"/>
          </a:p>
        </p:txBody>
      </p:sp>
    </p:spTree>
    <p:extLst>
      <p:ext uri="{BB962C8B-B14F-4D97-AF65-F5344CB8AC3E}">
        <p14:creationId xmlns:p14="http://schemas.microsoft.com/office/powerpoint/2010/main" val="286573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2"/>
          <a:srcRect l="8030" r="19503" b="11881"/>
          <a:stretch/>
        </p:blipFill>
        <p:spPr>
          <a:xfrm>
            <a:off x="7482178" y="1267325"/>
            <a:ext cx="2829562" cy="5084216"/>
          </a:xfrm>
          <a:prstGeom prst="rect">
            <a:avLst/>
          </a:prstGeom>
        </p:spPr>
      </p:pic>
      <p:pic>
        <p:nvPicPr>
          <p:cNvPr id="13" name="Picture 12"/>
          <p:cNvPicPr>
            <a:picLocks noChangeAspect="1"/>
          </p:cNvPicPr>
          <p:nvPr/>
        </p:nvPicPr>
        <p:blipFill>
          <a:blip r:embed="rId3"/>
          <a:stretch>
            <a:fillRect/>
          </a:stretch>
        </p:blipFill>
        <p:spPr>
          <a:xfrm>
            <a:off x="1948071" y="2360595"/>
            <a:ext cx="4237300" cy="3990945"/>
          </a:xfrm>
          <a:prstGeom prst="rect">
            <a:avLst/>
          </a:prstGeom>
        </p:spPr>
      </p:pic>
      <p:sp>
        <p:nvSpPr>
          <p:cNvPr id="14" name="TextBox 13"/>
          <p:cNvSpPr txBox="1"/>
          <p:nvPr/>
        </p:nvSpPr>
        <p:spPr>
          <a:xfrm>
            <a:off x="62740" y="95802"/>
            <a:ext cx="6955237" cy="523220"/>
          </a:xfrm>
          <a:prstGeom prst="rect">
            <a:avLst/>
          </a:prstGeom>
          <a:noFill/>
        </p:spPr>
        <p:txBody>
          <a:bodyPr wrap="none" rtlCol="0">
            <a:spAutoFit/>
          </a:bodyPr>
          <a:lstStyle/>
          <a:p>
            <a:r>
              <a:rPr lang="en-US" sz="2800" b="1" dirty="0" smtClean="0">
                <a:latin typeface="+mj-lt"/>
              </a:rPr>
              <a:t>Medication Administration: Completed Example</a:t>
            </a:r>
            <a:endParaRPr lang="en-US" sz="2800" b="1" dirty="0">
              <a:latin typeface="+mj-lt"/>
            </a:endParaRPr>
          </a:p>
        </p:txBody>
      </p:sp>
      <p:sp>
        <p:nvSpPr>
          <p:cNvPr id="15" name="TextBox 14"/>
          <p:cNvSpPr txBox="1"/>
          <p:nvPr/>
        </p:nvSpPr>
        <p:spPr>
          <a:xfrm>
            <a:off x="129332" y="795473"/>
            <a:ext cx="8833444" cy="1508105"/>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mj-lt"/>
              </a:rPr>
              <a:t>Use </a:t>
            </a:r>
            <a:r>
              <a:rPr lang="en-US" sz="2000" u="sng" dirty="0">
                <a:latin typeface="+mj-lt"/>
              </a:rPr>
              <a:t>a</a:t>
            </a:r>
            <a:r>
              <a:rPr lang="en-US" sz="2000" u="sng" dirty="0" smtClean="0">
                <a:latin typeface="+mj-lt"/>
              </a:rPr>
              <a:t>nnotate draw feature </a:t>
            </a:r>
            <a:r>
              <a:rPr lang="en-US" sz="2000" dirty="0" smtClean="0">
                <a:latin typeface="+mj-lt"/>
              </a:rPr>
              <a:t>to demonstrate location of medication administration</a:t>
            </a:r>
          </a:p>
          <a:p>
            <a:pPr marL="800100" lvl="1" indent="-342900">
              <a:buFont typeface="Arial" panose="020B0604020202020204" pitchFamily="34" charset="0"/>
              <a:buChar char="•"/>
            </a:pPr>
            <a:r>
              <a:rPr lang="en-US" dirty="0" smtClean="0">
                <a:latin typeface="+mj-lt"/>
              </a:rPr>
              <a:t>Review </a:t>
            </a:r>
            <a:r>
              <a:rPr lang="en-US" dirty="0">
                <a:latin typeface="+mj-lt"/>
              </a:rPr>
              <a:t>your Performance Skills Checklists if you have </a:t>
            </a:r>
            <a:r>
              <a:rPr lang="en-US" dirty="0" smtClean="0">
                <a:latin typeface="+mj-lt"/>
              </a:rPr>
              <a:t>questions</a:t>
            </a:r>
          </a:p>
          <a:p>
            <a:pPr marL="800100" lvl="1" indent="-342900">
              <a:buFont typeface="Arial" panose="020B0604020202020204" pitchFamily="34" charset="0"/>
              <a:buChar char="•"/>
            </a:pPr>
            <a:endParaRPr lang="en-US" dirty="0"/>
          </a:p>
          <a:p>
            <a:endParaRPr lang="en-US" dirty="0" smtClean="0"/>
          </a:p>
          <a:p>
            <a:endParaRPr lang="en-US" dirty="0"/>
          </a:p>
        </p:txBody>
      </p:sp>
      <p:cxnSp>
        <p:nvCxnSpPr>
          <p:cNvPr id="3" name="Straight Connector 2"/>
          <p:cNvCxnSpPr/>
          <p:nvPr/>
        </p:nvCxnSpPr>
        <p:spPr>
          <a:xfrm>
            <a:off x="4615285" y="4168701"/>
            <a:ext cx="503191" cy="7171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flipH="1">
            <a:off x="4615285" y="4168701"/>
            <a:ext cx="503191" cy="7171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a:off x="8413563" y="2775430"/>
            <a:ext cx="243479" cy="346282"/>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8375689" y="2775430"/>
            <a:ext cx="281353" cy="405799"/>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73202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8983" t="6311" r="7074" b="4608"/>
          <a:stretch/>
        </p:blipFill>
        <p:spPr>
          <a:xfrm>
            <a:off x="8830533" y="5327641"/>
            <a:ext cx="798285" cy="841829"/>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5135" t="39287" r="6250" b="40204"/>
          <a:stretch/>
        </p:blipFill>
        <p:spPr>
          <a:xfrm rot="5400000">
            <a:off x="10401903" y="5032181"/>
            <a:ext cx="2875407" cy="432156"/>
          </a:xfrm>
          <a:prstGeom prst="rect">
            <a:avLst/>
          </a:prstGeom>
        </p:spPr>
      </p:pic>
      <p:sp>
        <p:nvSpPr>
          <p:cNvPr id="27" name="TextBox 26"/>
          <p:cNvSpPr txBox="1"/>
          <p:nvPr/>
        </p:nvSpPr>
        <p:spPr>
          <a:xfrm>
            <a:off x="124525" y="358229"/>
            <a:ext cx="3813632" cy="2185214"/>
          </a:xfrm>
          <a:prstGeom prst="rect">
            <a:avLst/>
          </a:prstGeom>
          <a:noFill/>
        </p:spPr>
        <p:txBody>
          <a:bodyPr wrap="square" rtlCol="0">
            <a:spAutoFit/>
          </a:bodyPr>
          <a:lstStyle/>
          <a:p>
            <a:r>
              <a:rPr lang="en-US" sz="2800" b="1" dirty="0" smtClean="0">
                <a:latin typeface="+mj-lt"/>
              </a:rPr>
              <a:t>Drag and Drop </a:t>
            </a:r>
          </a:p>
          <a:p>
            <a:pPr marL="285750" indent="-285750">
              <a:buFont typeface="Arial" panose="020B0604020202020204" pitchFamily="34" charset="0"/>
              <a:buChar char="•"/>
            </a:pPr>
            <a:r>
              <a:rPr lang="en-US" b="1" dirty="0" smtClean="0">
                <a:latin typeface="+mj-lt"/>
              </a:rPr>
              <a:t> Practice dragging and dropping supplies for administration</a:t>
            </a:r>
          </a:p>
          <a:p>
            <a:pPr marL="285750" indent="-285750">
              <a:buFont typeface="Arial" panose="020B0604020202020204" pitchFamily="34" charset="0"/>
              <a:buChar char="•"/>
            </a:pPr>
            <a:r>
              <a:rPr lang="en-US" b="1" dirty="0" smtClean="0">
                <a:latin typeface="+mj-lt"/>
              </a:rPr>
              <a:t>Fill in required drug information on black “screens” on Alaris pump</a:t>
            </a:r>
          </a:p>
          <a:p>
            <a:pPr marL="285750" indent="-285750">
              <a:buFont typeface="Arial" panose="020B0604020202020204" pitchFamily="34" charset="0"/>
              <a:buChar char="•"/>
            </a:pPr>
            <a:endParaRPr lang="en-US" b="1" dirty="0">
              <a:latin typeface="+mj-lt"/>
            </a:endParaRPr>
          </a:p>
          <a:p>
            <a:r>
              <a:rPr lang="en-US" b="1" dirty="0" smtClean="0">
                <a:solidFill>
                  <a:srgbClr val="C00000"/>
                </a:solidFill>
                <a:latin typeface="+mj-lt"/>
              </a:rPr>
              <a:t>*See next slide for completed example*</a:t>
            </a:r>
            <a:endParaRPr lang="en-US" b="1" dirty="0">
              <a:solidFill>
                <a:srgbClr val="C00000"/>
              </a:solidFill>
              <a:latin typeface="+mj-lt"/>
            </a:endParaRPr>
          </a:p>
        </p:txBody>
      </p:sp>
      <p:pic>
        <p:nvPicPr>
          <p:cNvPr id="29" name="Picture 2" descr="Alaris Infusion Pumps | DiaMedical U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925" y="2618515"/>
            <a:ext cx="5418252" cy="541825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902902" y="4297367"/>
            <a:ext cx="758863" cy="2462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00" dirty="0" smtClean="0">
                <a:solidFill>
                  <a:srgbClr val="FFC000"/>
                </a:solidFill>
              </a:rPr>
              <a:t> ml/</a:t>
            </a:r>
            <a:r>
              <a:rPr lang="en-US" sz="1000" dirty="0" err="1" smtClean="0">
                <a:solidFill>
                  <a:srgbClr val="FFC000"/>
                </a:solidFill>
              </a:rPr>
              <a:t>hr</a:t>
            </a:r>
            <a:endParaRPr lang="en-US" sz="1000" dirty="0">
              <a:solidFill>
                <a:srgbClr val="FFC000"/>
              </a:solidFill>
            </a:endParaRPr>
          </a:p>
        </p:txBody>
      </p:sp>
      <p:sp>
        <p:nvSpPr>
          <p:cNvPr id="31" name="TextBox 30"/>
          <p:cNvSpPr txBox="1"/>
          <p:nvPr/>
        </p:nvSpPr>
        <p:spPr>
          <a:xfrm>
            <a:off x="3902902" y="4540190"/>
            <a:ext cx="767742" cy="2462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00" dirty="0" smtClean="0">
                <a:solidFill>
                  <a:srgbClr val="FFC000"/>
                </a:solidFill>
              </a:rPr>
              <a:t>DRUG</a:t>
            </a:r>
            <a:endParaRPr lang="en-US" sz="1000" dirty="0">
              <a:solidFill>
                <a:srgbClr val="FFC000"/>
              </a:solidFill>
            </a:endParaRPr>
          </a:p>
        </p:txBody>
      </p:sp>
      <p:pic>
        <p:nvPicPr>
          <p:cNvPr id="32" name="Picture 31"/>
          <p:cNvPicPr>
            <a:picLocks noChangeAspect="1"/>
          </p:cNvPicPr>
          <p:nvPr/>
        </p:nvPicPr>
        <p:blipFill rotWithShape="1">
          <a:blip r:embed="rId5"/>
          <a:srcRect l="20121" t="4352" r="22402" b="3336"/>
          <a:stretch/>
        </p:blipFill>
        <p:spPr>
          <a:xfrm>
            <a:off x="8439403" y="239064"/>
            <a:ext cx="1284771" cy="3037292"/>
          </a:xfrm>
          <a:prstGeom prst="rect">
            <a:avLst/>
          </a:prstGeom>
        </p:spPr>
      </p:pic>
      <p:sp>
        <p:nvSpPr>
          <p:cNvPr id="34" name="TextBox 33"/>
          <p:cNvSpPr txBox="1"/>
          <p:nvPr/>
        </p:nvSpPr>
        <p:spPr>
          <a:xfrm>
            <a:off x="5351736" y="4313406"/>
            <a:ext cx="1347382"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solidFill>
                  <a:srgbClr val="FFC000"/>
                </a:solidFill>
              </a:rPr>
              <a:t>Drug:</a:t>
            </a:r>
          </a:p>
          <a:p>
            <a:endParaRPr lang="en-US" sz="1200" dirty="0" smtClean="0">
              <a:solidFill>
                <a:srgbClr val="FFC000"/>
              </a:solidFill>
            </a:endParaRPr>
          </a:p>
          <a:p>
            <a:r>
              <a:rPr lang="en-US" sz="1200" dirty="0" smtClean="0">
                <a:solidFill>
                  <a:srgbClr val="FFC000"/>
                </a:solidFill>
              </a:rPr>
              <a:t>Rate: mL/</a:t>
            </a:r>
            <a:r>
              <a:rPr lang="en-US" sz="1200" dirty="0" err="1" smtClean="0">
                <a:solidFill>
                  <a:srgbClr val="FFC000"/>
                </a:solidFill>
              </a:rPr>
              <a:t>hr</a:t>
            </a:r>
            <a:endParaRPr lang="en-US" sz="1200" dirty="0" smtClean="0">
              <a:solidFill>
                <a:srgbClr val="FFC000"/>
              </a:solidFill>
            </a:endParaRPr>
          </a:p>
          <a:p>
            <a:endParaRPr lang="en-US" sz="1200" dirty="0" smtClean="0">
              <a:solidFill>
                <a:srgbClr val="FFC000"/>
              </a:solidFill>
            </a:endParaRPr>
          </a:p>
          <a:p>
            <a:r>
              <a:rPr lang="en-US" sz="1200" dirty="0" smtClean="0">
                <a:solidFill>
                  <a:srgbClr val="FFC000"/>
                </a:solidFill>
              </a:rPr>
              <a:t>VTBI: ml</a:t>
            </a:r>
            <a:endParaRPr lang="en-US" sz="1200" dirty="0">
              <a:solidFill>
                <a:srgbClr val="FFC000"/>
              </a:solidFill>
            </a:endParaRPr>
          </a:p>
        </p:txBody>
      </p:sp>
      <p:pic>
        <p:nvPicPr>
          <p:cNvPr id="36" name="Picture 35"/>
          <p:cNvPicPr>
            <a:picLocks noChangeAspect="1"/>
          </p:cNvPicPr>
          <p:nvPr/>
        </p:nvPicPr>
        <p:blipFill>
          <a:blip r:embed="rId6"/>
          <a:stretch>
            <a:fillRect/>
          </a:stretch>
        </p:blipFill>
        <p:spPr>
          <a:xfrm>
            <a:off x="9903750" y="152095"/>
            <a:ext cx="1225227" cy="2597482"/>
          </a:xfrm>
          <a:prstGeom prst="rect">
            <a:avLst/>
          </a:prstGeom>
        </p:spPr>
      </p:pic>
      <p:pic>
        <p:nvPicPr>
          <p:cNvPr id="26" name="Picture 4" descr="https://myskillspack.com/wp-content/uploads/2017/03/MK49586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54959" y="3190162"/>
            <a:ext cx="1037785" cy="14983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Secondary Administration Sets - B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111" t="19837" r="60307" b="15274"/>
          <a:stretch/>
        </p:blipFill>
        <p:spPr bwMode="auto">
          <a:xfrm>
            <a:off x="10274798" y="5129088"/>
            <a:ext cx="498836" cy="13156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Secondar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9400" t="5904" r="21658" b="5634"/>
          <a:stretch/>
        </p:blipFill>
        <p:spPr bwMode="auto">
          <a:xfrm>
            <a:off x="8819115" y="3576147"/>
            <a:ext cx="1024899" cy="14745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61172" y="4424774"/>
            <a:ext cx="758863" cy="2462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00" dirty="0" smtClean="0">
                <a:solidFill>
                  <a:srgbClr val="FFC000"/>
                </a:solidFill>
              </a:rPr>
              <a:t>ml/</a:t>
            </a:r>
            <a:r>
              <a:rPr lang="en-US" sz="1000" dirty="0" err="1" smtClean="0">
                <a:solidFill>
                  <a:srgbClr val="FFC000"/>
                </a:solidFill>
              </a:rPr>
              <a:t>hr</a:t>
            </a:r>
            <a:endParaRPr lang="en-US" sz="1000" dirty="0">
              <a:solidFill>
                <a:srgbClr val="FFC000"/>
              </a:solidFill>
            </a:endParaRPr>
          </a:p>
        </p:txBody>
      </p:sp>
      <p:sp>
        <p:nvSpPr>
          <p:cNvPr id="11" name="TextBox 10"/>
          <p:cNvSpPr txBox="1"/>
          <p:nvPr/>
        </p:nvSpPr>
        <p:spPr>
          <a:xfrm>
            <a:off x="7561172" y="4663300"/>
            <a:ext cx="767742" cy="2462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00" dirty="0" smtClean="0">
                <a:solidFill>
                  <a:srgbClr val="FFC000"/>
                </a:solidFill>
              </a:rPr>
              <a:t>DRUG</a:t>
            </a:r>
            <a:endParaRPr lang="en-US" sz="1000" dirty="0">
              <a:solidFill>
                <a:srgbClr val="FFC000"/>
              </a:solidFill>
            </a:endParaRPr>
          </a:p>
        </p:txBody>
      </p:sp>
      <p:cxnSp>
        <p:nvCxnSpPr>
          <p:cNvPr id="20" name="Straight Connector 19"/>
          <p:cNvCxnSpPr/>
          <p:nvPr/>
        </p:nvCxnSpPr>
        <p:spPr>
          <a:xfrm>
            <a:off x="5949372" y="214351"/>
            <a:ext cx="32464" cy="36062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16375" y="214351"/>
            <a:ext cx="275900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14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8983" t="6311" r="7074" b="4608"/>
          <a:stretch/>
        </p:blipFill>
        <p:spPr>
          <a:xfrm>
            <a:off x="8802396" y="5844133"/>
            <a:ext cx="798285" cy="841829"/>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5135" t="39287" r="6250" b="40204"/>
          <a:stretch/>
        </p:blipFill>
        <p:spPr>
          <a:xfrm rot="5400000">
            <a:off x="9525889" y="5204219"/>
            <a:ext cx="2875407" cy="432156"/>
          </a:xfrm>
          <a:prstGeom prst="rect">
            <a:avLst/>
          </a:prstGeom>
        </p:spPr>
      </p:pic>
      <p:sp>
        <p:nvSpPr>
          <p:cNvPr id="2" name="TextBox 1"/>
          <p:cNvSpPr txBox="1"/>
          <p:nvPr/>
        </p:nvSpPr>
        <p:spPr>
          <a:xfrm>
            <a:off x="81363" y="254001"/>
            <a:ext cx="3676444" cy="2092881"/>
          </a:xfrm>
          <a:prstGeom prst="rect">
            <a:avLst/>
          </a:prstGeom>
          <a:noFill/>
        </p:spPr>
        <p:txBody>
          <a:bodyPr wrap="square" rtlCol="0">
            <a:spAutoFit/>
          </a:bodyPr>
          <a:lstStyle/>
          <a:p>
            <a:r>
              <a:rPr lang="en-US" sz="2800" b="1" dirty="0">
                <a:latin typeface="+mj-lt"/>
              </a:rPr>
              <a:t>Drag and </a:t>
            </a:r>
            <a:r>
              <a:rPr lang="en-US" sz="2800" b="1" dirty="0" smtClean="0">
                <a:latin typeface="+mj-lt"/>
              </a:rPr>
              <a:t>Drop: Completed Example </a:t>
            </a:r>
            <a:endParaRPr lang="en-US" sz="2800" b="1" dirty="0">
              <a:latin typeface="+mj-lt"/>
            </a:endParaRPr>
          </a:p>
          <a:p>
            <a:pPr marL="285750" indent="-285750">
              <a:buFont typeface="Arial" panose="020B0604020202020204" pitchFamily="34" charset="0"/>
              <a:buChar char="•"/>
            </a:pPr>
            <a:r>
              <a:rPr lang="en-US" b="1" dirty="0" smtClean="0">
                <a:latin typeface="+mj-lt"/>
              </a:rPr>
              <a:t>Practice </a:t>
            </a:r>
            <a:r>
              <a:rPr lang="en-US" b="1" dirty="0">
                <a:latin typeface="+mj-lt"/>
              </a:rPr>
              <a:t>dragging and dropping supplies for administration</a:t>
            </a:r>
          </a:p>
          <a:p>
            <a:pPr marL="285750" indent="-285750">
              <a:buFont typeface="Arial" panose="020B0604020202020204" pitchFamily="34" charset="0"/>
              <a:buChar char="•"/>
            </a:pPr>
            <a:r>
              <a:rPr lang="en-US" b="1" dirty="0">
                <a:latin typeface="+mj-lt"/>
              </a:rPr>
              <a:t>Fill in required drug information on black “screens” on Alaris pump</a:t>
            </a:r>
          </a:p>
        </p:txBody>
      </p:sp>
      <p:pic>
        <p:nvPicPr>
          <p:cNvPr id="9" name="Picture 8"/>
          <p:cNvPicPr>
            <a:picLocks noChangeAspect="1"/>
          </p:cNvPicPr>
          <p:nvPr/>
        </p:nvPicPr>
        <p:blipFill>
          <a:blip r:embed="rId4"/>
          <a:stretch>
            <a:fillRect/>
          </a:stretch>
        </p:blipFill>
        <p:spPr>
          <a:xfrm>
            <a:off x="3803845" y="0"/>
            <a:ext cx="4876953" cy="6770358"/>
          </a:xfrm>
          <a:prstGeom prst="rect">
            <a:avLst/>
          </a:prstGeom>
        </p:spPr>
      </p:pic>
    </p:spTree>
    <p:extLst>
      <p:ext uri="{BB962C8B-B14F-4D97-AF65-F5344CB8AC3E}">
        <p14:creationId xmlns:p14="http://schemas.microsoft.com/office/powerpoint/2010/main" val="320322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6720" y="0"/>
            <a:ext cx="9629278" cy="988609"/>
          </a:xfrm>
        </p:spPr>
        <p:txBody>
          <a:bodyPr>
            <a:normAutofit/>
          </a:bodyPr>
          <a:lstStyle/>
          <a:p>
            <a:r>
              <a:rPr lang="en-US" sz="3200" b="1" dirty="0"/>
              <a:t>Zoom Instructions for Virtual </a:t>
            </a:r>
            <a:r>
              <a:rPr lang="en-US" sz="3200" b="1" dirty="0" smtClean="0"/>
              <a:t>Simulation </a:t>
            </a:r>
            <a:endParaRPr lang="en-US" sz="3200" b="1" u="sng" dirty="0"/>
          </a:p>
        </p:txBody>
      </p:sp>
      <p:sp>
        <p:nvSpPr>
          <p:cNvPr id="7" name="Content Placeholder 2"/>
          <p:cNvSpPr>
            <a:spLocks noGrp="1"/>
          </p:cNvSpPr>
          <p:nvPr/>
        </p:nvSpPr>
        <p:spPr>
          <a:xfrm>
            <a:off x="276721" y="988609"/>
            <a:ext cx="8746367" cy="551798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smtClean="0">
                <a:latin typeface="+mj-lt"/>
              </a:rPr>
              <a:t>Zoom Requirements </a:t>
            </a:r>
          </a:p>
          <a:p>
            <a:pPr lvl="1"/>
            <a:r>
              <a:rPr lang="en-US" dirty="0" smtClean="0">
                <a:latin typeface="+mj-lt"/>
              </a:rPr>
              <a:t>Use your ASU Zoom Account</a:t>
            </a:r>
          </a:p>
          <a:p>
            <a:pPr lvl="1"/>
            <a:r>
              <a:rPr lang="en-US" dirty="0" smtClean="0">
                <a:latin typeface="+mj-lt"/>
              </a:rPr>
              <a:t>Ensure most up to date version of Zoom is downloaded and functional</a:t>
            </a:r>
          </a:p>
          <a:p>
            <a:pPr marL="0" lvl="0" indent="0">
              <a:buNone/>
            </a:pPr>
            <a:r>
              <a:rPr lang="en-US" b="1" dirty="0" smtClean="0">
                <a:latin typeface="+mj-lt"/>
              </a:rPr>
              <a:t>Zoom </a:t>
            </a:r>
            <a:r>
              <a:rPr lang="en-US" b="1" dirty="0">
                <a:latin typeface="+mj-lt"/>
              </a:rPr>
              <a:t>Functions </a:t>
            </a:r>
            <a:endParaRPr lang="en-US" b="1" dirty="0" smtClean="0">
              <a:latin typeface="+mj-lt"/>
            </a:endParaRPr>
          </a:p>
          <a:p>
            <a:pPr lvl="1"/>
            <a:r>
              <a:rPr lang="en-US" dirty="0" smtClean="0">
                <a:latin typeface="+mj-lt"/>
              </a:rPr>
              <a:t>Annotation </a:t>
            </a:r>
            <a:r>
              <a:rPr lang="en-US" dirty="0">
                <a:latin typeface="+mj-lt"/>
              </a:rPr>
              <a:t>draw</a:t>
            </a:r>
          </a:p>
          <a:p>
            <a:pPr lvl="1"/>
            <a:r>
              <a:rPr lang="en-US" dirty="0">
                <a:latin typeface="+mj-lt"/>
              </a:rPr>
              <a:t>Annotation text </a:t>
            </a:r>
          </a:p>
          <a:p>
            <a:pPr lvl="1"/>
            <a:r>
              <a:rPr lang="en-US" dirty="0">
                <a:latin typeface="+mj-lt"/>
              </a:rPr>
              <a:t>Share screen </a:t>
            </a:r>
          </a:p>
          <a:p>
            <a:pPr lvl="1"/>
            <a:r>
              <a:rPr lang="en-US" dirty="0">
                <a:latin typeface="+mj-lt"/>
              </a:rPr>
              <a:t>Remote control access	</a:t>
            </a:r>
          </a:p>
          <a:p>
            <a:pPr marL="1200150" lvl="2" indent="-285750"/>
            <a:r>
              <a:rPr lang="en-US" dirty="0">
                <a:latin typeface="+mj-lt"/>
              </a:rPr>
              <a:t>Your Simulation Nurse will grant </a:t>
            </a:r>
            <a:r>
              <a:rPr lang="en-US" b="1" u="sng" dirty="0">
                <a:latin typeface="+mj-lt"/>
              </a:rPr>
              <a:t>one</a:t>
            </a:r>
            <a:r>
              <a:rPr lang="en-US" dirty="0">
                <a:latin typeface="+mj-lt"/>
              </a:rPr>
              <a:t> primary nurse remote control in order for you to </a:t>
            </a:r>
            <a:r>
              <a:rPr lang="en-US" dirty="0" smtClean="0">
                <a:latin typeface="+mj-lt"/>
              </a:rPr>
              <a:t>complete patient skills or assessments utilizing the </a:t>
            </a:r>
            <a:r>
              <a:rPr lang="en-US" dirty="0" smtClean="0">
                <a:latin typeface="+mj-lt"/>
              </a:rPr>
              <a:t>drag and drop feature</a:t>
            </a:r>
            <a:endParaRPr lang="en-US" dirty="0">
              <a:latin typeface="+mj-lt"/>
            </a:endParaRPr>
          </a:p>
          <a:p>
            <a:pPr marL="0" indent="0">
              <a:buNone/>
            </a:pPr>
            <a:r>
              <a:rPr lang="en-US" b="1" dirty="0" smtClean="0">
                <a:latin typeface="+mj-lt"/>
              </a:rPr>
              <a:t>Drag </a:t>
            </a:r>
            <a:r>
              <a:rPr lang="en-US" b="1" dirty="0">
                <a:latin typeface="+mj-lt"/>
              </a:rPr>
              <a:t>and Drop Feature </a:t>
            </a:r>
            <a:r>
              <a:rPr lang="en-US" sz="2600" dirty="0">
                <a:latin typeface="+mj-lt"/>
              </a:rPr>
              <a:t>	</a:t>
            </a:r>
          </a:p>
          <a:p>
            <a:pPr marL="742950" lvl="1" indent="-285750"/>
            <a:r>
              <a:rPr lang="en-US" dirty="0">
                <a:latin typeface="+mj-lt"/>
              </a:rPr>
              <a:t>Your Simulation Nurse will grant </a:t>
            </a:r>
            <a:r>
              <a:rPr lang="en-US" b="1" u="sng" dirty="0">
                <a:latin typeface="+mj-lt"/>
              </a:rPr>
              <a:t>one</a:t>
            </a:r>
            <a:r>
              <a:rPr lang="en-US" dirty="0">
                <a:latin typeface="+mj-lt"/>
              </a:rPr>
              <a:t> primary nurse remote control </a:t>
            </a:r>
            <a:r>
              <a:rPr lang="en-US" dirty="0" smtClean="0">
                <a:latin typeface="+mj-lt"/>
              </a:rPr>
              <a:t>to </a:t>
            </a:r>
            <a:r>
              <a:rPr lang="en-US" dirty="0">
                <a:latin typeface="+mj-lt"/>
              </a:rPr>
              <a:t>utilize drag and drop </a:t>
            </a:r>
            <a:r>
              <a:rPr lang="en-US" dirty="0" smtClean="0">
                <a:latin typeface="+mj-lt"/>
              </a:rPr>
              <a:t>feature</a:t>
            </a:r>
          </a:p>
          <a:p>
            <a:pPr marL="742950" lvl="1" indent="-285750"/>
            <a:r>
              <a:rPr lang="en-US" dirty="0" smtClean="0">
                <a:latin typeface="+mj-lt"/>
              </a:rPr>
              <a:t>Will </a:t>
            </a:r>
            <a:r>
              <a:rPr lang="en-US" dirty="0">
                <a:latin typeface="+mj-lt"/>
              </a:rPr>
              <a:t>be required when instructed on slide for equipment selection, medication administration, skill performance, etc. </a:t>
            </a:r>
            <a:endParaRPr lang="en-US" b="1" dirty="0">
              <a:latin typeface="+mj-lt"/>
            </a:endParaRPr>
          </a:p>
          <a:p>
            <a:pPr marL="0" indent="0">
              <a:buNone/>
            </a:pPr>
            <a:r>
              <a:rPr lang="en-US" b="1" dirty="0" smtClean="0">
                <a:latin typeface="+mj-lt"/>
              </a:rPr>
              <a:t>Technology Support </a:t>
            </a:r>
          </a:p>
          <a:p>
            <a:pPr lvl="1"/>
            <a:r>
              <a:rPr lang="en-US" dirty="0" smtClean="0">
                <a:latin typeface="+mj-lt"/>
              </a:rPr>
              <a:t>If </a:t>
            </a:r>
            <a:r>
              <a:rPr lang="en-US" dirty="0">
                <a:latin typeface="+mj-lt"/>
              </a:rPr>
              <a:t>you have experienced any tech issues when participating in virtual simulation experiences, contact tech support </a:t>
            </a:r>
            <a:r>
              <a:rPr lang="en-US" b="1" i="1" dirty="0">
                <a:latin typeface="+mj-lt"/>
              </a:rPr>
              <a:t>in advance </a:t>
            </a:r>
            <a:r>
              <a:rPr lang="en-US" dirty="0">
                <a:latin typeface="+mj-lt"/>
              </a:rPr>
              <a:t>to help ensure all zoom requirements are functional </a:t>
            </a:r>
          </a:p>
          <a:p>
            <a:pPr lvl="2"/>
            <a:r>
              <a:rPr lang="en-US" sz="2300" b="1" dirty="0">
                <a:solidFill>
                  <a:srgbClr val="C00000"/>
                </a:solidFill>
                <a:latin typeface="+mj-lt"/>
              </a:rPr>
              <a:t>Contact information: </a:t>
            </a:r>
            <a:r>
              <a:rPr lang="en-US" sz="2300" dirty="0">
                <a:solidFill>
                  <a:srgbClr val="C00000"/>
                </a:solidFill>
                <a:latin typeface="+mj-lt"/>
              </a:rPr>
              <a:t>University Technology Help Desk - http://uto.asu.edu/zoom</a:t>
            </a:r>
          </a:p>
          <a:p>
            <a:pPr marL="457200" lvl="1" indent="0">
              <a:buNone/>
            </a:pPr>
            <a:endParaRPr lang="en-US" b="1" dirty="0"/>
          </a:p>
          <a:p>
            <a:pPr marL="0" indent="0">
              <a:buNone/>
            </a:pPr>
            <a:endParaRPr lang="en-US" dirty="0"/>
          </a:p>
        </p:txBody>
      </p:sp>
      <p:sp>
        <p:nvSpPr>
          <p:cNvPr id="2" name="AutoShape 2" descr="How to Use Zoom While We're Trapped at Home For Online Classes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zoom-logo - Quick FIC Solu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8918683" y="494304"/>
            <a:ext cx="2827312" cy="2827312"/>
          </a:xfrm>
          <a:prstGeom prst="rect">
            <a:avLst/>
          </a:prstGeom>
        </p:spPr>
      </p:pic>
    </p:spTree>
    <p:extLst>
      <p:ext uri="{BB962C8B-B14F-4D97-AF65-F5344CB8AC3E}">
        <p14:creationId xmlns:p14="http://schemas.microsoft.com/office/powerpoint/2010/main" val="376508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7170" y="299737"/>
            <a:ext cx="11140579" cy="1109614"/>
          </a:xfrm>
        </p:spPr>
        <p:txBody>
          <a:bodyPr>
            <a:normAutofit/>
          </a:bodyPr>
          <a:lstStyle/>
          <a:p>
            <a:r>
              <a:rPr lang="en-US" sz="3600" b="1" dirty="0" smtClean="0"/>
              <a:t>How to Annotate using Zoom</a:t>
            </a:r>
            <a:endParaRPr lang="en-US" sz="3600" b="1" dirty="0"/>
          </a:p>
        </p:txBody>
      </p:sp>
      <p:pic>
        <p:nvPicPr>
          <p:cNvPr id="5" name="Content Placeholder 3"/>
          <p:cNvPicPr>
            <a:picLocks noGrp="1" noChangeAspect="1"/>
          </p:cNvPicPr>
          <p:nvPr>
            <p:ph idx="1"/>
          </p:nvPr>
        </p:nvPicPr>
        <p:blipFill>
          <a:blip r:embed="rId2"/>
          <a:stretch>
            <a:fillRect/>
          </a:stretch>
        </p:blipFill>
        <p:spPr>
          <a:xfrm>
            <a:off x="6398159" y="1141362"/>
            <a:ext cx="3648075" cy="266700"/>
          </a:xfrm>
          <a:prstGeom prst="rect">
            <a:avLst/>
          </a:prstGeom>
        </p:spPr>
      </p:pic>
      <p:pic>
        <p:nvPicPr>
          <p:cNvPr id="6" name="Picture 3" descr="5faa1761-b3ef-4939-b355-c63bcefcebc7@namprd06"/>
          <p:cNvPicPr>
            <a:picLocks noChangeAspect="1" noChangeArrowheads="1"/>
          </p:cNvPicPr>
          <p:nvPr/>
        </p:nvPicPr>
        <p:blipFill rotWithShape="1">
          <a:blip r:embed="rId3">
            <a:extLst>
              <a:ext uri="{28A0092B-C50C-407E-A947-70E740481C1C}">
                <a14:useLocalDpi xmlns:a14="http://schemas.microsoft.com/office/drawing/2010/main" val="0"/>
              </a:ext>
            </a:extLst>
          </a:blip>
          <a:srcRect l="53651" t="23933" r="4896" b="41939"/>
          <a:stretch/>
        </p:blipFill>
        <p:spPr bwMode="auto">
          <a:xfrm>
            <a:off x="8839200" y="1141362"/>
            <a:ext cx="2269465" cy="126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 Arrow 6"/>
          <p:cNvSpPr/>
          <p:nvPr/>
        </p:nvSpPr>
        <p:spPr>
          <a:xfrm>
            <a:off x="10239336" y="1075971"/>
            <a:ext cx="1048871" cy="3391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a:off x="10463206" y="1801258"/>
            <a:ext cx="1290917" cy="4497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7039686" y="1801258"/>
            <a:ext cx="416494" cy="6097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00828" y="1430728"/>
            <a:ext cx="5189248" cy="4524315"/>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j-lt"/>
              </a:rPr>
              <a:t>Hover over screen until options come up</a:t>
            </a:r>
          </a:p>
          <a:p>
            <a:pPr marL="342900" indent="-342900">
              <a:buFont typeface="Arial" panose="020B0604020202020204" pitchFamily="34" charset="0"/>
              <a:buChar char="•"/>
            </a:pPr>
            <a:r>
              <a:rPr lang="en-US" dirty="0" smtClean="0">
                <a:latin typeface="+mj-lt"/>
              </a:rPr>
              <a:t>Click </a:t>
            </a:r>
            <a:r>
              <a:rPr lang="en-US" b="1" i="1" dirty="0" smtClean="0">
                <a:latin typeface="+mj-lt"/>
              </a:rPr>
              <a:t>View Options</a:t>
            </a:r>
          </a:p>
          <a:p>
            <a:pPr marL="342900" indent="-342900">
              <a:buFont typeface="Arial" panose="020B0604020202020204" pitchFamily="34" charset="0"/>
              <a:buChar char="•"/>
            </a:pPr>
            <a:r>
              <a:rPr lang="en-US" dirty="0" smtClean="0">
                <a:latin typeface="+mj-lt"/>
              </a:rPr>
              <a:t>Choose </a:t>
            </a:r>
            <a:r>
              <a:rPr lang="en-US" b="1" i="1" dirty="0" smtClean="0">
                <a:latin typeface="+mj-lt"/>
              </a:rPr>
              <a:t>Annotate</a:t>
            </a:r>
            <a:r>
              <a:rPr lang="en-US" dirty="0" smtClean="0">
                <a:latin typeface="+mj-lt"/>
              </a:rPr>
              <a:t> from dropdown box</a:t>
            </a:r>
          </a:p>
          <a:p>
            <a:pPr marL="342900" indent="-342900">
              <a:buFont typeface="Arial" panose="020B0604020202020204" pitchFamily="34" charset="0"/>
              <a:buChar char="•"/>
            </a:pPr>
            <a:r>
              <a:rPr lang="en-US" dirty="0" smtClean="0">
                <a:latin typeface="+mj-lt"/>
              </a:rPr>
              <a:t>Text Function </a:t>
            </a:r>
          </a:p>
          <a:p>
            <a:pPr marL="800100" lvl="1" indent="-342900">
              <a:buFont typeface="Arial" panose="020B0604020202020204" pitchFamily="34" charset="0"/>
              <a:buChar char="•"/>
            </a:pPr>
            <a:r>
              <a:rPr lang="en-US" dirty="0">
                <a:latin typeface="+mj-lt"/>
              </a:rPr>
              <a:t>Choose</a:t>
            </a:r>
            <a:r>
              <a:rPr lang="en-US" b="1" i="1" dirty="0">
                <a:latin typeface="+mj-lt"/>
              </a:rPr>
              <a:t> </a:t>
            </a:r>
            <a:r>
              <a:rPr lang="en-US" b="1" i="1" dirty="0" smtClean="0">
                <a:latin typeface="+mj-lt"/>
              </a:rPr>
              <a:t>Text</a:t>
            </a:r>
            <a:endParaRPr lang="en-US" dirty="0" smtClean="0">
              <a:latin typeface="+mj-lt"/>
            </a:endParaRPr>
          </a:p>
          <a:p>
            <a:pPr marL="800100" lvl="1" indent="-342900">
              <a:buFont typeface="Arial" panose="020B0604020202020204" pitchFamily="34" charset="0"/>
              <a:buChar char="•"/>
            </a:pPr>
            <a:r>
              <a:rPr lang="en-US" dirty="0" smtClean="0">
                <a:latin typeface="+mj-lt"/>
              </a:rPr>
              <a:t>Choose </a:t>
            </a:r>
            <a:r>
              <a:rPr lang="en-US" b="1" i="1" dirty="0" smtClean="0">
                <a:latin typeface="+mj-lt"/>
              </a:rPr>
              <a:t>Format</a:t>
            </a:r>
          </a:p>
          <a:p>
            <a:pPr marL="800100" lvl="1" indent="-342900">
              <a:buFont typeface="Arial" panose="020B0604020202020204" pitchFamily="34" charset="0"/>
              <a:buChar char="•"/>
            </a:pPr>
            <a:r>
              <a:rPr lang="en-US" dirty="0" smtClean="0">
                <a:latin typeface="+mj-lt"/>
              </a:rPr>
              <a:t>Change Font size to </a:t>
            </a:r>
            <a:r>
              <a:rPr lang="en-US" b="1" i="1" dirty="0" smtClean="0">
                <a:latin typeface="+mj-lt"/>
              </a:rPr>
              <a:t>12</a:t>
            </a:r>
          </a:p>
          <a:p>
            <a:pPr marL="800100" lvl="1" indent="-342900">
              <a:buFont typeface="Arial" panose="020B0604020202020204" pitchFamily="34" charset="0"/>
              <a:buChar char="•"/>
            </a:pPr>
            <a:r>
              <a:rPr lang="en-US" dirty="0">
                <a:latin typeface="+mj-lt"/>
              </a:rPr>
              <a:t>Click anywhere on the screen where you would </a:t>
            </a:r>
            <a:r>
              <a:rPr lang="en-US" dirty="0" smtClean="0">
                <a:latin typeface="+mj-lt"/>
              </a:rPr>
              <a:t>like to type</a:t>
            </a:r>
            <a:endParaRPr lang="en-US" dirty="0">
              <a:latin typeface="+mj-lt"/>
            </a:endParaRPr>
          </a:p>
          <a:p>
            <a:pPr marL="800100" lvl="1" indent="-342900">
              <a:buFont typeface="Arial" panose="020B0604020202020204" pitchFamily="34" charset="0"/>
              <a:buChar char="•"/>
            </a:pPr>
            <a:r>
              <a:rPr lang="en-US" dirty="0">
                <a:latin typeface="+mj-lt"/>
              </a:rPr>
              <a:t>Type in the </a:t>
            </a:r>
            <a:r>
              <a:rPr lang="en-US" dirty="0" smtClean="0">
                <a:latin typeface="+mj-lt"/>
              </a:rPr>
              <a:t>box</a:t>
            </a:r>
          </a:p>
          <a:p>
            <a:pPr marL="1257300" lvl="2" indent="-342900">
              <a:buFont typeface="Arial" panose="020B0604020202020204" pitchFamily="34" charset="0"/>
              <a:buChar char="•"/>
            </a:pPr>
            <a:r>
              <a:rPr lang="en-US" i="1" dirty="0" smtClean="0">
                <a:latin typeface="+mj-lt"/>
              </a:rPr>
              <a:t>Your text will not be displayed for others until you click outside your text box</a:t>
            </a:r>
            <a:endParaRPr lang="en-US" b="1" i="1" dirty="0" smtClean="0">
              <a:latin typeface="+mj-lt"/>
            </a:endParaRPr>
          </a:p>
          <a:p>
            <a:pPr marL="342900" indent="-342900">
              <a:buFont typeface="Arial" panose="020B0604020202020204" pitchFamily="34" charset="0"/>
              <a:buChar char="•"/>
            </a:pPr>
            <a:r>
              <a:rPr lang="en-US" dirty="0" smtClean="0">
                <a:latin typeface="+mj-lt"/>
              </a:rPr>
              <a:t>Draw Function </a:t>
            </a:r>
          </a:p>
          <a:p>
            <a:pPr marL="800100" lvl="1" indent="-342900">
              <a:buFont typeface="Arial" panose="020B0604020202020204" pitchFamily="34" charset="0"/>
              <a:buChar char="•"/>
            </a:pPr>
            <a:r>
              <a:rPr lang="en-US" dirty="0" smtClean="0">
                <a:latin typeface="+mj-lt"/>
              </a:rPr>
              <a:t>Choose </a:t>
            </a:r>
            <a:r>
              <a:rPr lang="en-US" b="1" i="1" dirty="0" smtClean="0">
                <a:latin typeface="+mj-lt"/>
              </a:rPr>
              <a:t>Draw</a:t>
            </a:r>
          </a:p>
          <a:p>
            <a:pPr marL="800100" lvl="1" indent="-342900">
              <a:buFont typeface="Arial" panose="020B0604020202020204" pitchFamily="34" charset="0"/>
              <a:buChar char="•"/>
            </a:pPr>
            <a:r>
              <a:rPr lang="en-US" dirty="0" smtClean="0">
                <a:latin typeface="+mj-lt"/>
              </a:rPr>
              <a:t>Use mouse to draw as directed on slide</a:t>
            </a:r>
          </a:p>
          <a:p>
            <a:pPr lvl="1"/>
            <a:endParaRPr lang="en-US" b="1" i="1" dirty="0" smtClean="0"/>
          </a:p>
        </p:txBody>
      </p:sp>
      <p:pic>
        <p:nvPicPr>
          <p:cNvPr id="12" name="Picture 2" descr="bb75f502-fd76-4899-ae91-b0e076d90316@namprd06"/>
          <p:cNvPicPr>
            <a:picLocks noChangeAspect="1" noChangeArrowheads="1"/>
          </p:cNvPicPr>
          <p:nvPr/>
        </p:nvPicPr>
        <p:blipFill rotWithShape="1">
          <a:blip r:embed="rId4">
            <a:extLst>
              <a:ext uri="{28A0092B-C50C-407E-A947-70E740481C1C}">
                <a14:useLocalDpi xmlns:a14="http://schemas.microsoft.com/office/drawing/2010/main" val="0"/>
              </a:ext>
            </a:extLst>
          </a:blip>
          <a:srcRect l="9333" t="16578" r="11108" b="10604"/>
          <a:stretch/>
        </p:blipFill>
        <p:spPr bwMode="auto">
          <a:xfrm>
            <a:off x="6258759" y="2416018"/>
            <a:ext cx="4849906" cy="31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 Arrow 9"/>
          <p:cNvSpPr/>
          <p:nvPr/>
        </p:nvSpPr>
        <p:spPr>
          <a:xfrm>
            <a:off x="10464848" y="4105836"/>
            <a:ext cx="1019265" cy="4357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5"/>
          <a:stretch>
            <a:fillRect/>
          </a:stretch>
        </p:blipFill>
        <p:spPr>
          <a:xfrm>
            <a:off x="6398159" y="5317570"/>
            <a:ext cx="3529657" cy="1274947"/>
          </a:xfrm>
          <a:prstGeom prst="rect">
            <a:avLst/>
          </a:prstGeom>
        </p:spPr>
      </p:pic>
      <p:sp>
        <p:nvSpPr>
          <p:cNvPr id="14" name="Down Arrow 13"/>
          <p:cNvSpPr/>
          <p:nvPr/>
        </p:nvSpPr>
        <p:spPr>
          <a:xfrm>
            <a:off x="7545477" y="1801258"/>
            <a:ext cx="416494" cy="6097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00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211" y="85297"/>
            <a:ext cx="11140579" cy="1109614"/>
          </a:xfrm>
        </p:spPr>
        <p:txBody>
          <a:bodyPr>
            <a:normAutofit/>
          </a:bodyPr>
          <a:lstStyle/>
          <a:p>
            <a:r>
              <a:rPr lang="en-US" sz="3600" b="1" dirty="0" smtClean="0"/>
              <a:t>Remote Control Access on Zoom</a:t>
            </a:r>
            <a:endParaRPr lang="en-US" sz="3600" b="1" dirty="0"/>
          </a:p>
        </p:txBody>
      </p:sp>
      <p:sp>
        <p:nvSpPr>
          <p:cNvPr id="11" name="TextBox 10"/>
          <p:cNvSpPr txBox="1"/>
          <p:nvPr/>
        </p:nvSpPr>
        <p:spPr>
          <a:xfrm>
            <a:off x="327170" y="1194911"/>
            <a:ext cx="11392509" cy="566308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atin typeface="+mj-lt"/>
              </a:rPr>
              <a:t>What is remote control access? </a:t>
            </a:r>
          </a:p>
          <a:p>
            <a:pPr marL="742950" lvl="1" indent="-285750">
              <a:buFont typeface="Arial" panose="020B0604020202020204" pitchFamily="34" charset="0"/>
              <a:buChar char="•"/>
            </a:pPr>
            <a:r>
              <a:rPr lang="en-US" dirty="0" smtClean="0">
                <a:latin typeface="+mj-lt"/>
              </a:rPr>
              <a:t>This feature gives you the ability to take over control of the Simulation Nurse’s computer screen</a:t>
            </a:r>
          </a:p>
          <a:p>
            <a:pPr marL="742950" lvl="1" indent="-285750">
              <a:buFont typeface="Arial" panose="020B0604020202020204" pitchFamily="34" charset="0"/>
              <a:buChar char="•"/>
            </a:pPr>
            <a:r>
              <a:rPr lang="en-US" dirty="0" smtClean="0">
                <a:latin typeface="+mj-lt"/>
              </a:rPr>
              <a:t>It will be used for drag and drop or other skill performance steps </a:t>
            </a:r>
          </a:p>
          <a:p>
            <a:pPr lvl="1"/>
            <a:endParaRPr lang="en-US" dirty="0" smtClean="0">
              <a:latin typeface="+mj-lt"/>
            </a:endParaRPr>
          </a:p>
          <a:p>
            <a:pPr marL="285750" indent="-285750">
              <a:buFont typeface="Arial" panose="020B0604020202020204" pitchFamily="34" charset="0"/>
              <a:buChar char="•"/>
            </a:pPr>
            <a:r>
              <a:rPr lang="en-US" sz="2400" b="1" dirty="0" smtClean="0">
                <a:latin typeface="+mj-lt"/>
              </a:rPr>
              <a:t>Who will give control ? </a:t>
            </a:r>
          </a:p>
          <a:p>
            <a:pPr marL="742950" lvl="1" indent="-285750">
              <a:buFont typeface="Arial" panose="020B0604020202020204" pitchFamily="34" charset="0"/>
              <a:buChar char="•"/>
            </a:pPr>
            <a:r>
              <a:rPr lang="en-US" dirty="0" smtClean="0">
                <a:latin typeface="+mj-lt"/>
              </a:rPr>
              <a:t>Your Simulation Nurse will grant one primary nurse remote control access when appropriate </a:t>
            </a:r>
          </a:p>
          <a:p>
            <a:pPr marL="742950" lvl="1" indent="-285750">
              <a:buFont typeface="Arial" panose="020B0604020202020204" pitchFamily="34" charset="0"/>
              <a:buChar char="•"/>
            </a:pPr>
            <a:endParaRPr lang="en-US" dirty="0" smtClean="0">
              <a:latin typeface="+mj-lt"/>
            </a:endParaRPr>
          </a:p>
          <a:p>
            <a:pPr marL="285750" indent="-285750">
              <a:buFont typeface="Arial" panose="020B0604020202020204" pitchFamily="34" charset="0"/>
              <a:buChar char="•"/>
            </a:pPr>
            <a:r>
              <a:rPr lang="en-US" sz="2400" b="1" dirty="0" smtClean="0">
                <a:latin typeface="+mj-lt"/>
              </a:rPr>
              <a:t>Who will take control? </a:t>
            </a:r>
          </a:p>
          <a:p>
            <a:pPr marL="742950" lvl="1" indent="-285750">
              <a:buFont typeface="Arial" panose="020B0604020202020204" pitchFamily="34" charset="0"/>
              <a:buChar char="•"/>
            </a:pPr>
            <a:r>
              <a:rPr lang="en-US" dirty="0" smtClean="0">
                <a:latin typeface="+mj-lt"/>
              </a:rPr>
              <a:t>One primary nurse </a:t>
            </a:r>
          </a:p>
          <a:p>
            <a:pPr marL="742950" lvl="1" indent="-285750">
              <a:buFont typeface="Arial" panose="020B0604020202020204" pitchFamily="34" charset="0"/>
              <a:buChar char="•"/>
            </a:pPr>
            <a:r>
              <a:rPr lang="en-US" dirty="0" smtClean="0">
                <a:latin typeface="+mj-lt"/>
              </a:rPr>
              <a:t>Prior to entering the patient room, please vocalize which primary nurse you will utilize this feature</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sz="2400" b="1" dirty="0" smtClean="0">
                <a:latin typeface="+mj-lt"/>
              </a:rPr>
              <a:t>Other Important Information </a:t>
            </a:r>
          </a:p>
          <a:p>
            <a:pPr marL="742950" lvl="1" indent="-285750">
              <a:buFont typeface="Arial" panose="020B0604020202020204" pitchFamily="34" charset="0"/>
              <a:buChar char="•"/>
            </a:pPr>
            <a:r>
              <a:rPr lang="en-US" dirty="0" smtClean="0">
                <a:latin typeface="+mj-lt"/>
              </a:rPr>
              <a:t>Your Simulation Nurse will vocalize when this feature will be used throughout the simulation </a:t>
            </a:r>
          </a:p>
          <a:p>
            <a:pPr marL="742950" lvl="1" indent="-285750">
              <a:buFont typeface="Arial" panose="020B0604020202020204" pitchFamily="34" charset="0"/>
              <a:buChar char="•"/>
            </a:pPr>
            <a:r>
              <a:rPr lang="en-US" dirty="0" smtClean="0">
                <a:latin typeface="+mj-lt"/>
              </a:rPr>
              <a:t>When </a:t>
            </a:r>
            <a:r>
              <a:rPr lang="en-US" dirty="0" smtClean="0">
                <a:latin typeface="+mj-lt"/>
              </a:rPr>
              <a:t>utilizing this feature, there might be a slight delay in your actions, so be patient! </a:t>
            </a:r>
          </a:p>
          <a:p>
            <a:pPr marL="742950" lvl="1" indent="-285750">
              <a:buFont typeface="Arial" panose="020B0604020202020204" pitchFamily="34" charset="0"/>
              <a:buChar char="•"/>
            </a:pPr>
            <a:r>
              <a:rPr lang="en-US" dirty="0" smtClean="0">
                <a:latin typeface="+mj-lt"/>
              </a:rPr>
              <a:t>Once you have completed the skill needed, leave your computer mouse in place while your Simulation Nurse takes back control to advance to the next slide</a:t>
            </a:r>
            <a:endParaRPr lang="en-US" dirty="0" smtClean="0">
              <a:latin typeface="+mj-lt"/>
            </a:endParaRPr>
          </a:p>
          <a:p>
            <a:pPr marL="742950" lvl="1" indent="-285750">
              <a:buFont typeface="Arial" panose="020B0604020202020204" pitchFamily="34" charset="0"/>
              <a:buChar char="•"/>
            </a:pPr>
            <a:endParaRPr lang="en-US" sz="2400" b="1" dirty="0" smtClean="0">
              <a:latin typeface="+mj-lt"/>
            </a:endParaRPr>
          </a:p>
          <a:p>
            <a:pPr lvl="1"/>
            <a:endParaRPr lang="en-US" b="1" i="1" dirty="0" smtClean="0"/>
          </a:p>
        </p:txBody>
      </p:sp>
    </p:spTree>
    <p:extLst>
      <p:ext uri="{BB962C8B-B14F-4D97-AF65-F5344CB8AC3E}">
        <p14:creationId xmlns:p14="http://schemas.microsoft.com/office/powerpoint/2010/main" val="288751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0457" y="1141503"/>
            <a:ext cx="7991022" cy="5323250"/>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5022" b="96070" l="9607" r="89738"/>
                    </a14:imgEffect>
                  </a14:imgLayer>
                </a14:imgProps>
              </a:ext>
            </a:extLst>
          </a:blip>
          <a:stretch>
            <a:fillRect/>
          </a:stretch>
        </p:blipFill>
        <p:spPr>
          <a:xfrm>
            <a:off x="10820759" y="5061764"/>
            <a:ext cx="1772165" cy="1772165"/>
          </a:xfrm>
          <a:prstGeom prst="rect">
            <a:avLst/>
          </a:prstGeom>
        </p:spPr>
      </p:pic>
      <p:pic>
        <p:nvPicPr>
          <p:cNvPr id="12" name="Picture 6" descr="Littmann Classic III Turquoise Tube Stethoscope, Medical Instrume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8545" y="1410245"/>
            <a:ext cx="1402922" cy="16835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15953" y="105618"/>
            <a:ext cx="5776685" cy="923330"/>
          </a:xfrm>
          <a:prstGeom prst="rect">
            <a:avLst/>
          </a:prstGeom>
          <a:noFill/>
        </p:spPr>
        <p:txBody>
          <a:bodyPr wrap="square" rtlCol="0">
            <a:spAutoFit/>
          </a:bodyPr>
          <a:lstStyle/>
          <a:p>
            <a:pPr algn="ctr"/>
            <a:r>
              <a:rPr lang="en-US" dirty="0" smtClean="0">
                <a:latin typeface="+mj-lt"/>
              </a:rPr>
              <a:t>Drag and drop equipment needed for patient assessment onto patient picture while performing vital signs. Verbalize </a:t>
            </a:r>
            <a:r>
              <a:rPr lang="en-US" dirty="0" smtClean="0">
                <a:latin typeface="+mj-lt"/>
              </a:rPr>
              <a:t>steps on how to perform skill and use equipment. </a:t>
            </a:r>
            <a:endParaRPr lang="en-US" dirty="0">
              <a:latin typeface="+mj-lt"/>
            </a:endParaRPr>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0487043" y="3375839"/>
            <a:ext cx="1685925" cy="1685925"/>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8696" b="89130" l="1215" r="89879"/>
                    </a14:imgEffect>
                  </a14:imgLayer>
                </a14:imgProps>
              </a:ext>
            </a:extLst>
          </a:blip>
          <a:stretch>
            <a:fillRect/>
          </a:stretch>
        </p:blipFill>
        <p:spPr>
          <a:xfrm rot="1642560">
            <a:off x="8548137" y="1993115"/>
            <a:ext cx="1538095" cy="286447"/>
          </a:xfrm>
          <a:prstGeom prst="rect">
            <a:avLst/>
          </a:prstGeom>
        </p:spPr>
      </p:pic>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ackgroundRemoval t="9971" b="89883" l="3516" r="96680"/>
                    </a14:imgEffect>
                  </a14:imgLayer>
                </a14:imgProps>
              </a:ext>
            </a:extLst>
          </a:blip>
          <a:stretch>
            <a:fillRect/>
          </a:stretch>
        </p:blipFill>
        <p:spPr>
          <a:xfrm>
            <a:off x="8336767" y="3009705"/>
            <a:ext cx="2287079" cy="1523230"/>
          </a:xfrm>
          <a:prstGeom prst="rect">
            <a:avLst/>
          </a:prstGeom>
        </p:spPr>
      </p:pic>
      <p:pic>
        <p:nvPicPr>
          <p:cNvPr id="17" name="Picture 4" descr="Welch Allyn Flexiport Lrg Adult Cuff size 12 No Tube or Connectors"/>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111" b="97534" l="3067" r="95867"/>
                    </a14:imgEffect>
                  </a14:imgLayer>
                </a14:imgProps>
              </a:ext>
              <a:ext uri="{28A0092B-C50C-407E-A947-70E740481C1C}">
                <a14:useLocalDpi xmlns:a14="http://schemas.microsoft.com/office/drawing/2010/main" val="0"/>
              </a:ext>
            </a:extLst>
          </a:blip>
          <a:srcRect/>
          <a:stretch>
            <a:fillRect/>
          </a:stretch>
        </p:blipFill>
        <p:spPr bwMode="auto">
          <a:xfrm>
            <a:off x="8282616" y="4619080"/>
            <a:ext cx="2069139" cy="1845673"/>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284212" y="85297"/>
            <a:ext cx="5664816" cy="11096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Drag and Drop Practice Example </a:t>
            </a:r>
            <a:endParaRPr lang="en-US" sz="3600" b="1" dirty="0"/>
          </a:p>
        </p:txBody>
      </p:sp>
    </p:spTree>
    <p:extLst>
      <p:ext uri="{BB962C8B-B14F-4D97-AF65-F5344CB8AC3E}">
        <p14:creationId xmlns:p14="http://schemas.microsoft.com/office/powerpoint/2010/main" val="276231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0457" y="1141503"/>
            <a:ext cx="7991022" cy="5323250"/>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5022" b="96070" l="9607" r="89738"/>
                    </a14:imgEffect>
                  </a14:imgLayer>
                </a14:imgProps>
              </a:ext>
            </a:extLst>
          </a:blip>
          <a:stretch>
            <a:fillRect/>
          </a:stretch>
        </p:blipFill>
        <p:spPr>
          <a:xfrm>
            <a:off x="10820759" y="5061764"/>
            <a:ext cx="1772165" cy="1772165"/>
          </a:xfrm>
          <a:prstGeom prst="rect">
            <a:avLst/>
          </a:prstGeom>
        </p:spPr>
      </p:pic>
      <p:pic>
        <p:nvPicPr>
          <p:cNvPr id="12" name="Picture 6" descr="Littmann Classic III Turquoise Tube Stethoscope, Medical Instrume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3331" y="3051123"/>
            <a:ext cx="1402922" cy="16835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15953" y="105618"/>
            <a:ext cx="5776685" cy="923330"/>
          </a:xfrm>
          <a:prstGeom prst="rect">
            <a:avLst/>
          </a:prstGeom>
          <a:noFill/>
        </p:spPr>
        <p:txBody>
          <a:bodyPr wrap="square" rtlCol="0">
            <a:spAutoFit/>
          </a:bodyPr>
          <a:lstStyle/>
          <a:p>
            <a:pPr algn="ctr"/>
            <a:r>
              <a:rPr lang="en-US" dirty="0" smtClean="0">
                <a:latin typeface="+mj-lt"/>
              </a:rPr>
              <a:t>Drag and drop equipment needed for patient assessment onto patient picture while performing vital signs. Verbalize </a:t>
            </a:r>
            <a:r>
              <a:rPr lang="en-US" dirty="0" smtClean="0">
                <a:latin typeface="+mj-lt"/>
              </a:rPr>
              <a:t>steps on how to perform skill and use equipment. </a:t>
            </a:r>
            <a:endParaRPr lang="en-US" dirty="0">
              <a:latin typeface="+mj-lt"/>
            </a:endParaRPr>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0487043" y="3375839"/>
            <a:ext cx="1685925" cy="1685925"/>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8696" b="89130" l="1215" r="89879"/>
                    </a14:imgEffect>
                  </a14:imgLayer>
                </a14:imgProps>
              </a:ext>
            </a:extLst>
          </a:blip>
          <a:stretch>
            <a:fillRect/>
          </a:stretch>
        </p:blipFill>
        <p:spPr>
          <a:xfrm rot="1642560">
            <a:off x="4595965" y="3245194"/>
            <a:ext cx="1538095" cy="286447"/>
          </a:xfrm>
          <a:prstGeom prst="rect">
            <a:avLst/>
          </a:prstGeom>
        </p:spPr>
      </p:pic>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ackgroundRemoval t="9971" b="89883" l="3516" r="96680"/>
                    </a14:imgEffect>
                  </a14:imgLayer>
                </a14:imgProps>
              </a:ext>
            </a:extLst>
          </a:blip>
          <a:stretch>
            <a:fillRect/>
          </a:stretch>
        </p:blipFill>
        <p:spPr>
          <a:xfrm>
            <a:off x="967352" y="4941523"/>
            <a:ext cx="2287079" cy="1523230"/>
          </a:xfrm>
          <a:prstGeom prst="rect">
            <a:avLst/>
          </a:prstGeom>
        </p:spPr>
      </p:pic>
      <p:pic>
        <p:nvPicPr>
          <p:cNvPr id="17" name="Picture 4" descr="Welch Allyn Flexiport Lrg Adult Cuff size 12 No Tube or Connectors"/>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111" b="97534" l="3067" r="95867"/>
                    </a14:imgEffect>
                  </a14:imgLayer>
                </a14:imgProps>
              </a:ext>
              <a:ext uri="{28A0092B-C50C-407E-A947-70E740481C1C}">
                <a14:useLocalDpi xmlns:a14="http://schemas.microsoft.com/office/drawing/2010/main" val="0"/>
              </a:ext>
            </a:extLst>
          </a:blip>
          <a:srcRect/>
          <a:stretch>
            <a:fillRect/>
          </a:stretch>
        </p:blipFill>
        <p:spPr bwMode="auto">
          <a:xfrm>
            <a:off x="4011325" y="3916521"/>
            <a:ext cx="1518033" cy="1354086"/>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28420" y="8244"/>
            <a:ext cx="4741921" cy="11096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Drag and Drop Practice: Completed Example  </a:t>
            </a:r>
            <a:endParaRPr lang="en-US" sz="3600" b="1" dirty="0"/>
          </a:p>
        </p:txBody>
      </p:sp>
    </p:spTree>
    <p:extLst>
      <p:ext uri="{BB962C8B-B14F-4D97-AF65-F5344CB8AC3E}">
        <p14:creationId xmlns:p14="http://schemas.microsoft.com/office/powerpoint/2010/main" val="104600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18648" y="111441"/>
            <a:ext cx="9905998" cy="988609"/>
          </a:xfrm>
        </p:spPr>
        <p:txBody>
          <a:bodyPr>
            <a:normAutofit/>
          </a:bodyPr>
          <a:lstStyle/>
          <a:p>
            <a:r>
              <a:rPr lang="en-US" sz="3200" b="1" dirty="0" smtClean="0"/>
              <a:t>Preparing for Virtual </a:t>
            </a:r>
            <a:r>
              <a:rPr lang="en-US" sz="3200" b="1" dirty="0" smtClean="0"/>
              <a:t>Simulation</a:t>
            </a:r>
            <a:endParaRPr lang="en-US" sz="3200" b="1" dirty="0"/>
          </a:p>
        </p:txBody>
      </p:sp>
      <p:sp>
        <p:nvSpPr>
          <p:cNvPr id="7" name="Content Placeholder 2"/>
          <p:cNvSpPr>
            <a:spLocks noGrp="1"/>
          </p:cNvSpPr>
          <p:nvPr/>
        </p:nvSpPr>
        <p:spPr>
          <a:xfrm>
            <a:off x="625083" y="1100050"/>
            <a:ext cx="10249231" cy="46992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2000" dirty="0" smtClean="0">
                <a:latin typeface="+mj-lt"/>
              </a:rPr>
              <a:t>Have your SBAR and </a:t>
            </a:r>
            <a:r>
              <a:rPr lang="en-US" sz="2000" dirty="0" smtClean="0">
                <a:latin typeface="+mj-lt"/>
              </a:rPr>
              <a:t>assigned medication </a:t>
            </a:r>
            <a:r>
              <a:rPr lang="en-US" sz="2000" dirty="0" smtClean="0">
                <a:latin typeface="+mj-lt"/>
              </a:rPr>
              <a:t>cards completed and </a:t>
            </a:r>
            <a:r>
              <a:rPr lang="en-US" sz="2000" dirty="0" smtClean="0">
                <a:latin typeface="+mj-lt"/>
              </a:rPr>
              <a:t>accessible </a:t>
            </a:r>
            <a:endParaRPr lang="en-US" sz="2000" dirty="0" smtClean="0">
              <a:latin typeface="+mj-lt"/>
            </a:endParaRPr>
          </a:p>
          <a:p>
            <a:r>
              <a:rPr lang="en-US" sz="2000" dirty="0" smtClean="0">
                <a:latin typeface="+mj-lt"/>
              </a:rPr>
              <a:t>Log into </a:t>
            </a:r>
            <a:r>
              <a:rPr lang="en-US" sz="2000" dirty="0" smtClean="0">
                <a:latin typeface="+mj-lt"/>
              </a:rPr>
              <a:t>Evolve (NCO-Simulations) </a:t>
            </a:r>
            <a:r>
              <a:rPr lang="en-US" sz="2000" dirty="0" smtClean="0">
                <a:latin typeface="+mj-lt"/>
              </a:rPr>
              <a:t>prior to joining Zoom at designated </a:t>
            </a:r>
            <a:r>
              <a:rPr lang="en-US" sz="2000" dirty="0" smtClean="0">
                <a:latin typeface="+mj-lt"/>
              </a:rPr>
              <a:t>simulation time</a:t>
            </a:r>
            <a:endParaRPr lang="en-US" sz="2000" dirty="0" smtClean="0">
              <a:latin typeface="+mj-lt"/>
            </a:endParaRPr>
          </a:p>
          <a:p>
            <a:pPr lvl="1"/>
            <a:r>
              <a:rPr lang="en-US" sz="1800" dirty="0" smtClean="0">
                <a:latin typeface="+mj-lt"/>
              </a:rPr>
              <a:t>Your Simulation </a:t>
            </a:r>
            <a:r>
              <a:rPr lang="en-US" sz="1800" dirty="0" smtClean="0">
                <a:latin typeface="+mj-lt"/>
              </a:rPr>
              <a:t>Nurse will direct you when to start your </a:t>
            </a:r>
            <a:r>
              <a:rPr lang="en-US" sz="1800" dirty="0" smtClean="0">
                <a:latin typeface="+mj-lt"/>
              </a:rPr>
              <a:t>simulation in Phase 1 </a:t>
            </a:r>
            <a:r>
              <a:rPr lang="en-US" sz="1800" dirty="0" smtClean="0">
                <a:latin typeface="+mj-lt"/>
              </a:rPr>
              <a:t>prior to entering virtual patient room </a:t>
            </a:r>
          </a:p>
          <a:p>
            <a:r>
              <a:rPr lang="en-US" sz="2000" dirty="0" smtClean="0">
                <a:latin typeface="+mj-lt"/>
              </a:rPr>
              <a:t>If desired, skills bag items can be used to help demonstrate or describe physical skills performed during </a:t>
            </a:r>
            <a:r>
              <a:rPr lang="en-US" sz="2000" dirty="0" smtClean="0">
                <a:latin typeface="+mj-lt"/>
              </a:rPr>
              <a:t>simulation </a:t>
            </a:r>
            <a:endParaRPr lang="en-US" sz="2000" dirty="0" smtClean="0">
              <a:latin typeface="+mj-lt"/>
            </a:endParaRPr>
          </a:p>
        </p:txBody>
      </p:sp>
      <p:pic>
        <p:nvPicPr>
          <p:cNvPr id="8" name="Picture 7"/>
          <p:cNvPicPr>
            <a:picLocks noChangeAspect="1"/>
          </p:cNvPicPr>
          <p:nvPr/>
        </p:nvPicPr>
        <p:blipFill>
          <a:blip r:embed="rId2"/>
          <a:stretch>
            <a:fillRect/>
          </a:stretch>
        </p:blipFill>
        <p:spPr>
          <a:xfrm>
            <a:off x="4566032" y="4243922"/>
            <a:ext cx="2940864" cy="1707356"/>
          </a:xfrm>
          <a:prstGeom prst="rect">
            <a:avLst/>
          </a:prstGeom>
        </p:spPr>
      </p:pic>
      <p:pic>
        <p:nvPicPr>
          <p:cNvPr id="9" name="Picture 8"/>
          <p:cNvPicPr>
            <a:picLocks noChangeAspect="1"/>
          </p:cNvPicPr>
          <p:nvPr/>
        </p:nvPicPr>
        <p:blipFill>
          <a:blip r:embed="rId3"/>
          <a:stretch>
            <a:fillRect/>
          </a:stretch>
        </p:blipFill>
        <p:spPr>
          <a:xfrm>
            <a:off x="8884012" y="3464866"/>
            <a:ext cx="2464662" cy="3265469"/>
          </a:xfrm>
          <a:prstGeom prst="rect">
            <a:avLst/>
          </a:prstGeom>
        </p:spPr>
      </p:pic>
      <p:pic>
        <p:nvPicPr>
          <p:cNvPr id="10" name="Picture 2" descr="SimChart for Nursing | Elsevier Evolve"/>
          <p:cNvPicPr>
            <a:picLocks noChangeAspect="1" noChangeArrowheads="1"/>
          </p:cNvPicPr>
          <p:nvPr/>
        </p:nvPicPr>
        <p:blipFill rotWithShape="1">
          <a:blip r:embed="rId4">
            <a:extLst>
              <a:ext uri="{28A0092B-C50C-407E-A947-70E740481C1C}">
                <a14:useLocalDpi xmlns:a14="http://schemas.microsoft.com/office/drawing/2010/main" val="0"/>
              </a:ext>
            </a:extLst>
          </a:blip>
          <a:srcRect l="24109"/>
          <a:stretch/>
        </p:blipFill>
        <p:spPr bwMode="auto">
          <a:xfrm>
            <a:off x="518648" y="4149533"/>
            <a:ext cx="3211737" cy="217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7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18648" y="111441"/>
            <a:ext cx="9905998" cy="988609"/>
          </a:xfrm>
        </p:spPr>
        <p:txBody>
          <a:bodyPr>
            <a:normAutofit/>
          </a:bodyPr>
          <a:lstStyle/>
          <a:p>
            <a:r>
              <a:rPr lang="en-US" sz="3200" b="1" dirty="0" smtClean="0"/>
              <a:t>Simulation Timeline</a:t>
            </a:r>
            <a:endParaRPr lang="en-US" sz="3200" b="1" dirty="0"/>
          </a:p>
        </p:txBody>
      </p:sp>
      <p:sp>
        <p:nvSpPr>
          <p:cNvPr id="7" name="Content Placeholder 2"/>
          <p:cNvSpPr>
            <a:spLocks noGrp="1"/>
          </p:cNvSpPr>
          <p:nvPr/>
        </p:nvSpPr>
        <p:spPr>
          <a:xfrm>
            <a:off x="61369" y="1100050"/>
            <a:ext cx="6719919" cy="56075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2000" b="1" u="sng" dirty="0" smtClean="0">
                <a:latin typeface="+mj-lt"/>
              </a:rPr>
              <a:t>Prebrief: </a:t>
            </a:r>
            <a:r>
              <a:rPr lang="en-US" sz="2000" dirty="0" smtClean="0">
                <a:latin typeface="+mj-lt"/>
              </a:rPr>
              <a:t>will be directed by your FOR at the start of your simulation time. </a:t>
            </a:r>
          </a:p>
          <a:p>
            <a:pPr lvl="1"/>
            <a:r>
              <a:rPr lang="en-US" sz="1600" dirty="0" smtClean="0">
                <a:latin typeface="+mj-lt"/>
              </a:rPr>
              <a:t>Depending on which simulation you will be doing, prebrief time can vary.  </a:t>
            </a:r>
          </a:p>
          <a:p>
            <a:r>
              <a:rPr lang="en-US" sz="2000" b="1" u="sng" dirty="0" smtClean="0">
                <a:latin typeface="+mj-lt"/>
              </a:rPr>
              <a:t>Orientation: </a:t>
            </a:r>
            <a:r>
              <a:rPr lang="en-US" sz="2000" dirty="0" smtClean="0">
                <a:latin typeface="+mj-lt"/>
              </a:rPr>
              <a:t>will be directed by your Simulation Nurse </a:t>
            </a:r>
          </a:p>
          <a:p>
            <a:pPr lvl="1"/>
            <a:r>
              <a:rPr lang="en-US" sz="1600" dirty="0" smtClean="0">
                <a:latin typeface="+mj-lt"/>
              </a:rPr>
              <a:t>Includes patient room tour, introduction to medication room, introduction to supply cart, etc. Orientation is to help prepare you for what to expect during the simulation. </a:t>
            </a:r>
          </a:p>
          <a:p>
            <a:pPr lvl="1"/>
            <a:r>
              <a:rPr lang="en-US" sz="1600" dirty="0" smtClean="0">
                <a:latin typeface="+mj-lt"/>
              </a:rPr>
              <a:t>Your FOR will assign primary nurse and any other roles that are included in the specific simulation experience prior to starting </a:t>
            </a:r>
          </a:p>
          <a:p>
            <a:r>
              <a:rPr lang="en-US" sz="2100" b="1" u="sng" dirty="0" smtClean="0">
                <a:latin typeface="+mj-lt"/>
              </a:rPr>
              <a:t>Simulation</a:t>
            </a:r>
            <a:r>
              <a:rPr lang="en-US" sz="2100" b="1" u="sng" dirty="0" smtClean="0">
                <a:latin typeface="+mj-lt"/>
              </a:rPr>
              <a:t>: </a:t>
            </a:r>
            <a:r>
              <a:rPr lang="en-US" sz="2100" dirty="0" smtClean="0">
                <a:latin typeface="+mj-lt"/>
              </a:rPr>
              <a:t>will be directed by your Simulation Nurse </a:t>
            </a:r>
          </a:p>
          <a:p>
            <a:pPr lvl="1"/>
            <a:r>
              <a:rPr lang="en-US" sz="1600" dirty="0">
                <a:latin typeface="+mj-lt"/>
              </a:rPr>
              <a:t>Depending on which simulation you will be doing, </a:t>
            </a:r>
            <a:r>
              <a:rPr lang="en-US" sz="1600" dirty="0" smtClean="0">
                <a:latin typeface="+mj-lt"/>
              </a:rPr>
              <a:t>patient care time </a:t>
            </a:r>
            <a:r>
              <a:rPr lang="en-US" sz="1600" dirty="0">
                <a:latin typeface="+mj-lt"/>
              </a:rPr>
              <a:t>can vary.  </a:t>
            </a:r>
            <a:endParaRPr lang="en-US" sz="1600" dirty="0" smtClean="0">
              <a:latin typeface="+mj-lt"/>
            </a:endParaRPr>
          </a:p>
          <a:p>
            <a:r>
              <a:rPr lang="en-US" sz="2000" b="1" u="sng" dirty="0" smtClean="0">
                <a:latin typeface="+mj-lt"/>
              </a:rPr>
              <a:t>Debrief: </a:t>
            </a:r>
            <a:r>
              <a:rPr lang="en-US" sz="2000" dirty="0" smtClean="0">
                <a:latin typeface="+mj-lt"/>
              </a:rPr>
              <a:t>will be lead by your FOR</a:t>
            </a:r>
          </a:p>
          <a:p>
            <a:pPr lvl="1"/>
            <a:r>
              <a:rPr lang="en-US" sz="1600" dirty="0" smtClean="0">
                <a:latin typeface="+mj-lt"/>
              </a:rPr>
              <a:t>This is the time to review what happened during your simulation and will be an open discussion between all learning community members. </a:t>
            </a:r>
          </a:p>
          <a:p>
            <a:pPr lvl="1"/>
            <a:r>
              <a:rPr lang="en-US" sz="1600" dirty="0" smtClean="0">
                <a:latin typeface="+mj-lt"/>
              </a:rPr>
              <a:t>This is one of the most important parts of your simulation experience, so come with an open mind and willingness to learn! </a:t>
            </a:r>
            <a:endParaRPr lang="en-US" sz="1600" dirty="0">
              <a:latin typeface="+mj-lt"/>
            </a:endParaRPr>
          </a:p>
          <a:p>
            <a:endParaRPr lang="en-US" dirty="0" smtClean="0">
              <a:latin typeface="+mj-lt"/>
            </a:endParaRPr>
          </a:p>
        </p:txBody>
      </p:sp>
      <p:pic>
        <p:nvPicPr>
          <p:cNvPr id="1026" name="Picture 2" descr="Alarm clock Clip art - Simple Clock Cliparts png download - 240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390" y="744499"/>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43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1432</Words>
  <Application>Microsoft Office PowerPoint</Application>
  <PresentationFormat>Widescreen</PresentationFormat>
  <Paragraphs>184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PLEASE REVIEW THIS SLIDESHOW PRIOR TO YOU SIMULATION EXPERIENCE </vt:lpstr>
      <vt:lpstr>Zoom Instructions for Virtual Simulation </vt:lpstr>
      <vt:lpstr>How to Annotate using Zoom</vt:lpstr>
      <vt:lpstr>Remote Control Access on Zoom</vt:lpstr>
      <vt:lpstr>PowerPoint Presentation</vt:lpstr>
      <vt:lpstr>PowerPoint Presentation</vt:lpstr>
      <vt:lpstr>Preparing for Virtual Simulation</vt:lpstr>
      <vt:lpstr>Simulation Timeline</vt:lpstr>
      <vt:lpstr>PowerPoint Presentation</vt:lpstr>
      <vt:lpstr>Virtual Medication Administration </vt:lpstr>
      <vt:lpstr>PowerPoint Presentation</vt:lpstr>
      <vt:lpstr>PowerPoint Presentation</vt:lpstr>
      <vt:lpstr>PowerPoint Presentation</vt:lpstr>
      <vt:lpstr>PowerPoint Presentation</vt:lpstr>
      <vt:lpstr>PowerPoint Presentation</vt:lpstr>
      <vt:lpstr>Now you are ready to administer your medication to your patient! </vt:lpstr>
      <vt:lpstr>SimChart Medication Administration Steps using e-MAR</vt:lpstr>
      <vt:lpstr>SimChart Medication Administration Steps using e-MAR</vt:lpstr>
      <vt:lpstr>SimChart Medication Administration Steps using e-MAR Continued…</vt:lpstr>
      <vt:lpstr>SimChart e-MAR Orientation Continued…</vt:lpstr>
      <vt:lpstr>IV, Injection, and IV Pump Virtual Medication Administration Practice </vt:lpstr>
      <vt:lpstr>PowerPoint Presentation</vt:lpstr>
      <vt:lpstr>PowerPoint Presentation</vt:lpstr>
      <vt:lpstr>PowerPoint Presentation</vt:lpstr>
      <vt:lpstr>PowerPoint Presentation</vt:lpstr>
      <vt:lpstr>PowerPoint Presentation</vt:lpstr>
      <vt:lpstr>PowerPoint Presentation</vt:lpstr>
    </vt:vector>
  </TitlesOfParts>
  <Company>CONHI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Harry Chester </dc:title>
  <dc:creator>Mackenzie Kimes</dc:creator>
  <cp:lastModifiedBy>Mackenzie Kimes</cp:lastModifiedBy>
  <cp:revision>13</cp:revision>
  <dcterms:created xsi:type="dcterms:W3CDTF">2020-06-03T20:00:54Z</dcterms:created>
  <dcterms:modified xsi:type="dcterms:W3CDTF">2020-06-04T00:00:08Z</dcterms:modified>
</cp:coreProperties>
</file>